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2"/>
  </p:notesMasterIdLst>
  <p:sldIdLst>
    <p:sldId id="257" r:id="rId2"/>
    <p:sldId id="1040" r:id="rId3"/>
    <p:sldId id="621" r:id="rId4"/>
    <p:sldId id="615" r:id="rId5"/>
    <p:sldId id="506" r:id="rId6"/>
    <p:sldId id="791" r:id="rId7"/>
    <p:sldId id="793" r:id="rId8"/>
    <p:sldId id="285" r:id="rId9"/>
    <p:sldId id="286" r:id="rId10"/>
    <p:sldId id="1287" r:id="rId11"/>
    <p:sldId id="291" r:id="rId12"/>
    <p:sldId id="1506" r:id="rId13"/>
    <p:sldId id="829" r:id="rId14"/>
    <p:sldId id="673" r:id="rId15"/>
    <p:sldId id="674" r:id="rId16"/>
    <p:sldId id="1510" r:id="rId17"/>
    <p:sldId id="1511" r:id="rId18"/>
    <p:sldId id="1512" r:id="rId19"/>
    <p:sldId id="1513" r:id="rId20"/>
    <p:sldId id="1514" r:id="rId21"/>
    <p:sldId id="1515" r:id="rId22"/>
    <p:sldId id="1508" r:id="rId23"/>
    <p:sldId id="1507" r:id="rId24"/>
    <p:sldId id="1126" r:id="rId25"/>
    <p:sldId id="1509" r:id="rId26"/>
    <p:sldId id="379" r:id="rId27"/>
    <p:sldId id="1474" r:id="rId28"/>
    <p:sldId id="1475" r:id="rId29"/>
    <p:sldId id="1476" r:id="rId30"/>
    <p:sldId id="1477" r:id="rId31"/>
    <p:sldId id="1478" r:id="rId32"/>
    <p:sldId id="1494" r:id="rId33"/>
    <p:sldId id="1479" r:id="rId34"/>
    <p:sldId id="1480" r:id="rId35"/>
    <p:sldId id="1481" r:id="rId36"/>
    <p:sldId id="386" r:id="rId37"/>
    <p:sldId id="1498" r:id="rId38"/>
    <p:sldId id="654" r:id="rId39"/>
    <p:sldId id="397" r:id="rId40"/>
    <p:sldId id="1499" r:id="rId41"/>
    <p:sldId id="657" r:id="rId42"/>
    <p:sldId id="851" r:id="rId43"/>
    <p:sldId id="331" r:id="rId44"/>
    <p:sldId id="1205" r:id="rId45"/>
    <p:sldId id="914" r:id="rId46"/>
    <p:sldId id="852" r:id="rId47"/>
    <p:sldId id="1245" r:id="rId48"/>
    <p:sldId id="1156" r:id="rId49"/>
    <p:sldId id="1465" r:id="rId50"/>
    <p:sldId id="1466" r:id="rId51"/>
    <p:sldId id="1394" r:id="rId52"/>
    <p:sldId id="1395" r:id="rId53"/>
    <p:sldId id="1401" r:id="rId54"/>
    <p:sldId id="1402" r:id="rId55"/>
    <p:sldId id="1244" r:id="rId56"/>
    <p:sldId id="1285" r:id="rId57"/>
    <p:sldId id="1159" r:id="rId58"/>
    <p:sldId id="686" r:id="rId59"/>
    <p:sldId id="1207" r:id="rId60"/>
    <p:sldId id="1356" r:id="rId61"/>
    <p:sldId id="1357" r:id="rId62"/>
    <p:sldId id="302" r:id="rId63"/>
    <p:sldId id="1421" r:id="rId64"/>
    <p:sldId id="1130" r:id="rId65"/>
    <p:sldId id="1203" r:id="rId66"/>
    <p:sldId id="1263" r:id="rId67"/>
    <p:sldId id="1265" r:id="rId68"/>
    <p:sldId id="305" r:id="rId69"/>
    <p:sldId id="1266" r:id="rId70"/>
    <p:sldId id="306" r:id="rId71"/>
    <p:sldId id="308" r:id="rId72"/>
    <p:sldId id="1131" r:id="rId73"/>
    <p:sldId id="1267" r:id="rId74"/>
    <p:sldId id="1132" r:id="rId75"/>
    <p:sldId id="1268" r:id="rId76"/>
    <p:sldId id="1133" r:id="rId77"/>
    <p:sldId id="313" r:id="rId78"/>
    <p:sldId id="1204" r:id="rId79"/>
    <p:sldId id="1134" r:id="rId80"/>
    <p:sldId id="1242" r:id="rId81"/>
    <p:sldId id="1289" r:id="rId82"/>
    <p:sldId id="1135" r:id="rId83"/>
    <p:sldId id="1136" r:id="rId84"/>
    <p:sldId id="1209" r:id="rId85"/>
    <p:sldId id="1269" r:id="rId86"/>
    <p:sldId id="1137" r:id="rId87"/>
    <p:sldId id="1270" r:id="rId88"/>
    <p:sldId id="1138" r:id="rId89"/>
    <p:sldId id="1139" r:id="rId90"/>
    <p:sldId id="1140" r:id="rId91"/>
    <p:sldId id="1078" r:id="rId92"/>
    <p:sldId id="1141" r:id="rId93"/>
    <p:sldId id="1142" r:id="rId94"/>
    <p:sldId id="1143" r:id="rId95"/>
    <p:sldId id="1388" r:id="rId96"/>
    <p:sldId id="1154" r:id="rId97"/>
    <p:sldId id="1144" r:id="rId98"/>
    <p:sldId id="1155" r:id="rId99"/>
    <p:sldId id="1145" r:id="rId100"/>
    <p:sldId id="1146" r:id="rId101"/>
    <p:sldId id="1147" r:id="rId102"/>
    <p:sldId id="1061" r:id="rId103"/>
    <p:sldId id="1062" r:id="rId104"/>
    <p:sldId id="1063" r:id="rId105"/>
    <p:sldId id="1253" r:id="rId106"/>
    <p:sldId id="1254" r:id="rId107"/>
    <p:sldId id="1255" r:id="rId108"/>
    <p:sldId id="1256" r:id="rId109"/>
    <p:sldId id="1500" r:id="rId110"/>
    <p:sldId id="1501" r:id="rId111"/>
    <p:sldId id="1257" r:id="rId112"/>
    <p:sldId id="1258" r:id="rId113"/>
    <p:sldId id="1259" r:id="rId114"/>
    <p:sldId id="1260" r:id="rId115"/>
    <p:sldId id="1261" r:id="rId116"/>
    <p:sldId id="1170" r:id="rId117"/>
    <p:sldId id="1064" r:id="rId118"/>
    <p:sldId id="1065" r:id="rId119"/>
    <p:sldId id="1447" r:id="rId120"/>
    <p:sldId id="1358" r:id="rId121"/>
    <p:sldId id="1425" r:id="rId122"/>
    <p:sldId id="1441" r:id="rId123"/>
    <p:sldId id="1392" r:id="rId124"/>
    <p:sldId id="1420" r:id="rId125"/>
    <p:sldId id="360" r:id="rId126"/>
    <p:sldId id="801" r:id="rId127"/>
    <p:sldId id="1262" r:id="rId128"/>
    <p:sldId id="362" r:id="rId129"/>
    <p:sldId id="507" r:id="rId130"/>
    <p:sldId id="591" r:id="rId131"/>
    <p:sldId id="385" r:id="rId132"/>
    <p:sldId id="1125" r:id="rId133"/>
    <p:sldId id="387" r:id="rId134"/>
    <p:sldId id="388" r:id="rId135"/>
    <p:sldId id="527" r:id="rId136"/>
    <p:sldId id="529" r:id="rId137"/>
    <p:sldId id="393" r:id="rId138"/>
    <p:sldId id="395" r:id="rId139"/>
    <p:sldId id="947" r:id="rId140"/>
    <p:sldId id="1424" r:id="rId141"/>
    <p:sldId id="702" r:id="rId142"/>
    <p:sldId id="531" r:id="rId143"/>
    <p:sldId id="1362" r:id="rId144"/>
    <p:sldId id="1363" r:id="rId145"/>
    <p:sldId id="949" r:id="rId146"/>
    <p:sldId id="950" r:id="rId147"/>
    <p:sldId id="853" r:id="rId148"/>
    <p:sldId id="1102" r:id="rId149"/>
    <p:sldId id="816" r:id="rId150"/>
    <p:sldId id="414" r:id="rId151"/>
    <p:sldId id="545" r:id="rId152"/>
    <p:sldId id="533" r:id="rId153"/>
    <p:sldId id="534" r:id="rId154"/>
    <p:sldId id="542" r:id="rId155"/>
    <p:sldId id="543" r:id="rId156"/>
    <p:sldId id="1361" r:id="rId157"/>
    <p:sldId id="544" r:id="rId158"/>
    <p:sldId id="1295" r:id="rId159"/>
    <p:sldId id="546" r:id="rId160"/>
    <p:sldId id="522" r:id="rId161"/>
    <p:sldId id="523" r:id="rId162"/>
    <p:sldId id="809" r:id="rId163"/>
    <p:sldId id="526" r:id="rId164"/>
    <p:sldId id="1387" r:id="rId165"/>
    <p:sldId id="524" r:id="rId166"/>
    <p:sldId id="548" r:id="rId167"/>
    <p:sldId id="646" r:id="rId168"/>
    <p:sldId id="647" r:id="rId169"/>
    <p:sldId id="773" r:id="rId170"/>
    <p:sldId id="772" r:id="rId171"/>
    <p:sldId id="549" r:id="rId172"/>
    <p:sldId id="550" r:id="rId173"/>
    <p:sldId id="547" r:id="rId174"/>
    <p:sldId id="515" r:id="rId175"/>
    <p:sldId id="516" r:id="rId176"/>
    <p:sldId id="517" r:id="rId177"/>
    <p:sldId id="551" r:id="rId178"/>
    <p:sldId id="554" r:id="rId179"/>
    <p:sldId id="555" r:id="rId180"/>
    <p:sldId id="1386" r:id="rId181"/>
    <p:sldId id="558" r:id="rId182"/>
    <p:sldId id="1467" r:id="rId183"/>
    <p:sldId id="1468" r:id="rId184"/>
    <p:sldId id="1419" r:id="rId185"/>
    <p:sldId id="562" r:id="rId186"/>
    <p:sldId id="563" r:id="rId187"/>
    <p:sldId id="1296" r:id="rId188"/>
    <p:sldId id="1335" r:id="rId189"/>
    <p:sldId id="1336" r:id="rId190"/>
    <p:sldId id="625" r:id="rId191"/>
    <p:sldId id="1150" r:id="rId192"/>
    <p:sldId id="1240" r:id="rId193"/>
    <p:sldId id="1414" r:id="rId194"/>
    <p:sldId id="1444" r:id="rId195"/>
    <p:sldId id="1152" r:id="rId196"/>
    <p:sldId id="1153" r:id="rId197"/>
    <p:sldId id="436" r:id="rId198"/>
    <p:sldId id="402" r:id="rId199"/>
    <p:sldId id="403" r:id="rId200"/>
    <p:sldId id="404" r:id="rId201"/>
    <p:sldId id="1075" r:id="rId202"/>
    <p:sldId id="1076" r:id="rId203"/>
    <p:sldId id="1219" r:id="rId204"/>
    <p:sldId id="421" r:id="rId205"/>
    <p:sldId id="564" r:id="rId206"/>
    <p:sldId id="1364" r:id="rId207"/>
    <p:sldId id="826" r:id="rId208"/>
    <p:sldId id="566" r:id="rId209"/>
    <p:sldId id="1211" r:id="rId210"/>
    <p:sldId id="1430" r:id="rId211"/>
    <p:sldId id="1460" r:id="rId212"/>
    <p:sldId id="820" r:id="rId213"/>
    <p:sldId id="821" r:id="rId214"/>
    <p:sldId id="1077" r:id="rId215"/>
    <p:sldId id="1177" r:id="rId216"/>
    <p:sldId id="798" r:id="rId217"/>
    <p:sldId id="1215" r:id="rId218"/>
    <p:sldId id="1427" r:id="rId219"/>
    <p:sldId id="1225" r:id="rId220"/>
    <p:sldId id="1212" r:id="rId221"/>
    <p:sldId id="1213" r:id="rId222"/>
    <p:sldId id="1216" r:id="rId223"/>
    <p:sldId id="1210" r:id="rId224"/>
    <p:sldId id="1151" r:id="rId225"/>
    <p:sldId id="1217" r:id="rId226"/>
    <p:sldId id="1226" r:id="rId227"/>
    <p:sldId id="443" r:id="rId228"/>
    <p:sldId id="445" r:id="rId229"/>
    <p:sldId id="446" r:id="rId230"/>
    <p:sldId id="1293" r:id="rId231"/>
    <p:sldId id="1403" r:id="rId232"/>
    <p:sldId id="1290" r:id="rId233"/>
    <p:sldId id="1294" r:id="rId234"/>
    <p:sldId id="1283" r:id="rId235"/>
    <p:sldId id="1292" r:id="rId236"/>
    <p:sldId id="440" r:id="rId237"/>
    <p:sldId id="823" r:id="rId238"/>
    <p:sldId id="570" r:id="rId239"/>
    <p:sldId id="827" r:id="rId240"/>
    <p:sldId id="453" r:id="rId241"/>
    <p:sldId id="574" r:id="rId242"/>
    <p:sldId id="838" r:id="rId243"/>
    <p:sldId id="839" r:id="rId244"/>
    <p:sldId id="1271" r:id="rId245"/>
    <p:sldId id="1059" r:id="rId246"/>
    <p:sldId id="1060" r:id="rId247"/>
    <p:sldId id="1418" r:id="rId248"/>
    <p:sldId id="576" r:id="rId249"/>
    <p:sldId id="824" r:id="rId250"/>
    <p:sldId id="577" r:id="rId251"/>
    <p:sldId id="935" r:id="rId252"/>
    <p:sldId id="371" r:id="rId253"/>
    <p:sldId id="575" r:id="rId254"/>
    <p:sldId id="1426" r:id="rId255"/>
    <p:sldId id="1165" r:id="rId256"/>
    <p:sldId id="1166" r:id="rId257"/>
    <p:sldId id="937" r:id="rId258"/>
    <p:sldId id="894" r:id="rId259"/>
    <p:sldId id="532" r:id="rId260"/>
    <p:sldId id="1167" r:id="rId261"/>
    <p:sldId id="1168" r:id="rId262"/>
    <p:sldId id="587" r:id="rId263"/>
    <p:sldId id="675" r:id="rId264"/>
    <p:sldId id="588" r:id="rId265"/>
    <p:sldId id="997" r:id="rId266"/>
    <p:sldId id="856" r:id="rId267"/>
    <p:sldId id="857" r:id="rId268"/>
    <p:sldId id="706" r:id="rId269"/>
    <p:sldId id="589" r:id="rId270"/>
    <p:sldId id="998" r:id="rId271"/>
    <p:sldId id="707" r:id="rId272"/>
    <p:sldId id="815" r:id="rId273"/>
    <p:sldId id="1410" r:id="rId274"/>
    <p:sldId id="979" r:id="rId275"/>
    <p:sldId id="982" r:id="rId276"/>
    <p:sldId id="983" r:id="rId277"/>
    <p:sldId id="975" r:id="rId278"/>
    <p:sldId id="708" r:id="rId279"/>
    <p:sldId id="593" r:id="rId280"/>
    <p:sldId id="709" r:id="rId281"/>
    <p:sldId id="594" r:id="rId282"/>
    <p:sldId id="710" r:id="rId283"/>
    <p:sldId id="607" r:id="rId284"/>
    <p:sldId id="336" r:id="rId285"/>
    <p:sldId id="337" r:id="rId286"/>
    <p:sldId id="748" r:id="rId287"/>
    <p:sldId id="1034" r:id="rId288"/>
    <p:sldId id="508" r:id="rId289"/>
    <p:sldId id="622" r:id="rId290"/>
    <p:sldId id="1194" r:id="rId291"/>
    <p:sldId id="989" r:id="rId292"/>
    <p:sldId id="1228" r:id="rId293"/>
    <p:sldId id="987" r:id="rId294"/>
    <p:sldId id="623" r:id="rId295"/>
    <p:sldId id="1035" r:id="rId296"/>
    <p:sldId id="1196" r:id="rId297"/>
    <p:sldId id="990" r:id="rId298"/>
    <p:sldId id="991" r:id="rId299"/>
    <p:sldId id="1224" r:id="rId300"/>
    <p:sldId id="627" r:id="rId301"/>
    <p:sldId id="628" r:id="rId302"/>
    <p:sldId id="1036" r:id="rId303"/>
    <p:sldId id="626" r:id="rId304"/>
    <p:sldId id="992" r:id="rId305"/>
    <p:sldId id="1037" r:id="rId306"/>
    <p:sldId id="629" r:id="rId307"/>
    <p:sldId id="1274" r:id="rId308"/>
    <p:sldId id="1038" r:id="rId309"/>
    <p:sldId id="630" r:id="rId310"/>
    <p:sldId id="1039" r:id="rId311"/>
    <p:sldId id="1082" r:id="rId312"/>
    <p:sldId id="1197" r:id="rId313"/>
    <p:sldId id="818" r:id="rId314"/>
    <p:sldId id="1199" r:id="rId315"/>
    <p:sldId id="1081" r:id="rId316"/>
    <p:sldId id="631" r:id="rId317"/>
    <p:sldId id="993" r:id="rId318"/>
    <p:sldId id="1083" r:id="rId319"/>
    <p:sldId id="1198" r:id="rId320"/>
    <p:sldId id="913" r:id="rId321"/>
    <p:sldId id="1200" r:id="rId322"/>
    <p:sldId id="1085" r:id="rId323"/>
    <p:sldId id="1201" r:id="rId324"/>
    <p:sldId id="994" r:id="rId325"/>
    <p:sldId id="1272" r:id="rId326"/>
    <p:sldId id="1084" r:id="rId327"/>
    <p:sldId id="751" r:id="rId328"/>
    <p:sldId id="352" r:id="rId329"/>
    <p:sldId id="1275" r:id="rId330"/>
    <p:sldId id="633" r:id="rId331"/>
    <p:sldId id="521" r:id="rId332"/>
    <p:sldId id="1337" r:id="rId333"/>
    <p:sldId id="1160" r:id="rId334"/>
    <p:sldId id="1340" r:id="rId335"/>
    <p:sldId id="1352" r:id="rId336"/>
    <p:sldId id="368" r:id="rId337"/>
    <p:sldId id="636" r:id="rId338"/>
    <p:sldId id="663" r:id="rId339"/>
    <p:sldId id="664" r:id="rId340"/>
    <p:sldId id="637" r:id="rId341"/>
    <p:sldId id="638" r:id="rId342"/>
    <p:sldId id="712" r:id="rId343"/>
    <p:sldId id="713" r:id="rId344"/>
    <p:sldId id="714" r:id="rId345"/>
    <p:sldId id="836" r:id="rId346"/>
    <p:sldId id="837" r:id="rId347"/>
    <p:sldId id="342" r:id="rId348"/>
    <p:sldId id="1067" r:id="rId349"/>
    <p:sldId id="1473" r:id="rId350"/>
    <p:sldId id="1343" r:id="rId351"/>
    <p:sldId id="1068" r:id="rId352"/>
    <p:sldId id="727" r:id="rId353"/>
    <p:sldId id="728" r:id="rId354"/>
    <p:sldId id="781" r:id="rId355"/>
    <p:sldId id="1007" r:id="rId356"/>
    <p:sldId id="730" r:id="rId357"/>
    <p:sldId id="1264" r:id="rId358"/>
    <p:sldId id="1448" r:id="rId359"/>
    <p:sldId id="1449" r:id="rId360"/>
    <p:sldId id="1450" r:id="rId361"/>
    <p:sldId id="1157" r:id="rId362"/>
    <p:sldId id="1158" r:id="rId363"/>
    <p:sldId id="775" r:id="rId364"/>
    <p:sldId id="354" r:id="rId365"/>
    <p:sldId id="735" r:id="rId366"/>
    <p:sldId id="738" r:id="rId367"/>
    <p:sldId id="774" r:id="rId368"/>
    <p:sldId id="1453" r:id="rId369"/>
    <p:sldId id="737" r:id="rId370"/>
    <p:sldId id="740" r:id="rId371"/>
    <p:sldId id="683" r:id="rId372"/>
    <p:sldId id="684" r:id="rId373"/>
    <p:sldId id="682" r:id="rId374"/>
    <p:sldId id="1405" r:id="rId375"/>
    <p:sldId id="1434" r:id="rId376"/>
    <p:sldId id="1432" r:id="rId377"/>
    <p:sldId id="1385" r:id="rId378"/>
    <p:sldId id="1433" r:id="rId379"/>
    <p:sldId id="1438" r:id="rId380"/>
    <p:sldId id="1439" r:id="rId381"/>
    <p:sldId id="1440" r:id="rId382"/>
    <p:sldId id="1431" r:id="rId383"/>
    <p:sldId id="1436" r:id="rId384"/>
    <p:sldId id="968" r:id="rId385"/>
    <p:sldId id="969" r:id="rId386"/>
    <p:sldId id="609" r:id="rId387"/>
    <p:sldId id="610" r:id="rId388"/>
    <p:sldId id="703" r:id="rId389"/>
    <p:sldId id="611" r:id="rId390"/>
    <p:sldId id="612" r:id="rId391"/>
    <p:sldId id="704" r:id="rId392"/>
    <p:sldId id="613" r:id="rId393"/>
    <p:sldId id="705" r:id="rId394"/>
    <p:sldId id="614" r:id="rId395"/>
    <p:sldId id="1045" r:id="rId396"/>
    <p:sldId id="1382" r:id="rId397"/>
    <p:sldId id="1492" r:id="rId398"/>
    <p:sldId id="986" r:id="rId399"/>
    <p:sldId id="427" r:id="rId400"/>
    <p:sldId id="689" r:id="rId401"/>
    <p:sldId id="731" r:id="rId402"/>
    <p:sldId id="732" r:id="rId403"/>
    <p:sldId id="758" r:id="rId404"/>
    <p:sldId id="759" r:id="rId405"/>
    <p:sldId id="1417" r:id="rId406"/>
    <p:sldId id="916" r:id="rId407"/>
    <p:sldId id="917" r:id="rId408"/>
    <p:sldId id="840" r:id="rId409"/>
    <p:sldId id="841" r:id="rId410"/>
    <p:sldId id="939" r:id="rId411"/>
    <p:sldId id="766" r:id="rId412"/>
    <p:sldId id="767" r:id="rId413"/>
    <p:sldId id="776" r:id="rId414"/>
    <p:sldId id="752" r:id="rId415"/>
    <p:sldId id="753" r:id="rId416"/>
    <p:sldId id="764" r:id="rId417"/>
    <p:sldId id="765" r:id="rId418"/>
    <p:sldId id="1472" r:id="rId419"/>
    <p:sldId id="874" r:id="rId420"/>
    <p:sldId id="946" r:id="rId421"/>
    <p:sldId id="943" r:id="rId422"/>
    <p:sldId id="755" r:id="rId423"/>
    <p:sldId id="754" r:id="rId424"/>
    <p:sldId id="670" r:id="rId425"/>
    <p:sldId id="1347" r:id="rId426"/>
    <p:sldId id="777" r:id="rId427"/>
    <p:sldId id="762" r:id="rId428"/>
    <p:sldId id="763" r:id="rId429"/>
    <p:sldId id="769" r:id="rId430"/>
    <p:sldId id="1398" r:id="rId431"/>
    <p:sldId id="770" r:id="rId432"/>
    <p:sldId id="873" r:id="rId433"/>
    <p:sldId id="875" r:id="rId434"/>
    <p:sldId id="1469" r:id="rId435"/>
    <p:sldId id="1412" r:id="rId436"/>
    <p:sldId id="583" r:id="rId437"/>
    <p:sldId id="584" r:id="rId438"/>
    <p:sldId id="585" r:id="rId439"/>
    <p:sldId id="1069" r:id="rId440"/>
    <p:sldId id="1442" r:id="rId441"/>
    <p:sldId id="952" r:id="rId442"/>
    <p:sldId id="1348" r:id="rId443"/>
    <p:sldId id="1349" r:id="rId444"/>
    <p:sldId id="1396" r:id="rId445"/>
    <p:sldId id="1397" r:id="rId446"/>
    <p:sldId id="1350" r:id="rId447"/>
    <p:sldId id="761" r:id="rId448"/>
    <p:sldId id="1404" r:id="rId449"/>
    <p:sldId id="861" r:id="rId450"/>
    <p:sldId id="862" r:id="rId451"/>
    <p:sldId id="756" r:id="rId452"/>
    <p:sldId id="771" r:id="rId453"/>
    <p:sldId id="876" r:id="rId454"/>
    <p:sldId id="1471" r:id="rId455"/>
    <p:sldId id="1393" r:id="rId456"/>
    <p:sldId id="1389" r:id="rId457"/>
    <p:sldId id="1457" r:id="rId458"/>
    <p:sldId id="1458" r:id="rId459"/>
    <p:sldId id="1459" r:id="rId460"/>
    <p:sldId id="1505" r:id="rId461"/>
    <p:sldId id="1428" r:id="rId462"/>
    <p:sldId id="778" r:id="rId463"/>
    <p:sldId id="779" r:id="rId464"/>
    <p:sldId id="834" r:id="rId465"/>
    <p:sldId id="780" r:id="rId466"/>
    <p:sldId id="833" r:id="rId467"/>
    <p:sldId id="783" r:id="rId468"/>
    <p:sldId id="880" r:id="rId469"/>
    <p:sldId id="881" r:id="rId470"/>
    <p:sldId id="879" r:id="rId471"/>
    <p:sldId id="866" r:id="rId472"/>
    <p:sldId id="1341" r:id="rId473"/>
    <p:sldId id="1390" r:id="rId474"/>
    <p:sldId id="1391" r:id="rId475"/>
    <p:sldId id="878" r:id="rId476"/>
    <p:sldId id="867" r:id="rId477"/>
    <p:sldId id="868" r:id="rId478"/>
    <p:sldId id="870" r:id="rId479"/>
    <p:sldId id="1241" r:id="rId480"/>
    <p:sldId id="1411" r:id="rId481"/>
    <p:sldId id="869" r:id="rId482"/>
    <p:sldId id="1342" r:id="rId483"/>
    <p:sldId id="1367" r:id="rId484"/>
    <p:sldId id="1377" r:id="rId485"/>
    <p:sldId id="1379" r:id="rId486"/>
    <p:sldId id="1368" r:id="rId487"/>
    <p:sldId id="1369" r:id="rId488"/>
    <p:sldId id="1380" r:id="rId489"/>
    <p:sldId id="1381" r:id="rId490"/>
    <p:sldId id="1370" r:id="rId491"/>
    <p:sldId id="1371" r:id="rId492"/>
    <p:sldId id="1372" r:id="rId493"/>
    <p:sldId id="1373" r:id="rId494"/>
    <p:sldId id="1374" r:id="rId495"/>
    <p:sldId id="1375" r:id="rId496"/>
    <p:sldId id="1033" r:id="rId497"/>
    <p:sldId id="1021" r:id="rId498"/>
    <p:sldId id="1022" r:id="rId499"/>
    <p:sldId id="1023" r:id="rId500"/>
    <p:sldId id="1024" r:id="rId501"/>
    <p:sldId id="1025" r:id="rId502"/>
    <p:sldId id="1027" r:id="rId503"/>
    <p:sldId id="1028" r:id="rId504"/>
    <p:sldId id="1029" r:id="rId505"/>
    <p:sldId id="1030" r:id="rId506"/>
    <p:sldId id="1032" r:id="rId507"/>
    <p:sldId id="1031" r:id="rId508"/>
    <p:sldId id="885" r:id="rId509"/>
    <p:sldId id="1074" r:id="rId510"/>
    <p:sldId id="976" r:id="rId511"/>
    <p:sldId id="933" r:id="rId512"/>
    <p:sldId id="954" r:id="rId513"/>
    <p:sldId id="788" r:id="rId514"/>
    <p:sldId id="1502" r:id="rId515"/>
    <p:sldId id="1456" r:id="rId516"/>
    <p:sldId id="1489" r:id="rId517"/>
    <p:sldId id="1503" r:id="rId518"/>
    <p:sldId id="1493" r:id="rId519"/>
    <p:sldId id="1495" r:id="rId520"/>
    <p:sldId id="1504" r:id="rId5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840FF9"/>
    <a:srgbClr val="EAE2DA"/>
    <a:srgbClr val="39AE0A"/>
    <a:srgbClr val="F63122"/>
    <a:srgbClr val="CAA496"/>
    <a:srgbClr val="41C60C"/>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notesMaster" Target="notesMasters/notesMaster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presProps" Target="presProps.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theme" Target="theme/theme1.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commentAuthors" Target="commentAuthors.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viewProps" Target="viewProp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tableStyles" Target="tableStyle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140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146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63</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83</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5/8/2023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5/8/2023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2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33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6.png"/></Relationships>
</file>

<file path=ppt/slides/_rels/slide33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3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45.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10057472"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H2 Database</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241010" y="4382986"/>
            <a:ext cx="8146907" cy="892552"/>
          </a:xfrm>
          <a:prstGeom prst="rect">
            <a:avLst/>
          </a:prstGeom>
        </p:spPr>
        <p:txBody>
          <a:bodyPr wrap="square">
            <a:spAutoFit/>
          </a:bodyPr>
          <a:lstStyle>
            <a:defPPr>
              <a:defRPr lang="en-US"/>
            </a:defPPr>
            <a:lvl1pPr>
              <a:defRPr sz="2400">
                <a:solidFill>
                  <a:schemeClr val="accent6">
                    <a:lumMod val="50000"/>
                  </a:schemeClr>
                </a:solidFill>
              </a:defRPr>
            </a:lvl1pPr>
          </a:lstStyle>
          <a:p>
            <a:pPr marL="342900" indent="-342900">
              <a:buFont typeface="Arial" panose="020B0604020202020204" pitchFamily="34" charset="0"/>
              <a:buChar char="•"/>
            </a:pPr>
            <a:r>
              <a:rPr lang="en-US" sz="2200" dirty="0">
                <a:solidFill>
                  <a:schemeClr val="accent5">
                    <a:lumMod val="50000"/>
                  </a:schemeClr>
                </a:solidFill>
              </a:rPr>
              <a:t>H2 Database is case-sensitive.</a:t>
            </a:r>
          </a:p>
          <a:p>
            <a:pPr marL="171450" indent="-171450">
              <a:buFont typeface="Arial" panose="020B0604020202020204" pitchFamily="34" charset="0"/>
              <a:buChar char="•"/>
            </a:pPr>
            <a:endParaRPr lang="en-US" sz="800" dirty="0">
              <a:solidFill>
                <a:schemeClr val="accent5">
                  <a:lumMod val="50000"/>
                </a:schemeClr>
              </a:solidFill>
            </a:endParaRPr>
          </a:p>
          <a:p>
            <a:pPr marL="342900" indent="-342900">
              <a:buFont typeface="Arial" panose="020B0604020202020204" pitchFamily="34" charset="0"/>
              <a:buChar char="•"/>
            </a:pPr>
            <a:r>
              <a:rPr lang="en-US" sz="2200" dirty="0">
                <a:solidFill>
                  <a:schemeClr val="accent5">
                    <a:lumMod val="50000"/>
                  </a:schemeClr>
                </a:solidFill>
              </a:rPr>
              <a:t>Use single quotes for string.</a:t>
            </a:r>
            <a:endParaRPr lang="en-IN" sz="2200" dirty="0">
              <a:solidFill>
                <a:schemeClr val="accent5">
                  <a:lumMod val="50000"/>
                </a:schemeClr>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207617375"/>
              </p:ext>
            </p:extLst>
          </p:nvPr>
        </p:nvGraphicFramePr>
        <p:xfrm>
          <a:off x="407368" y="764704"/>
          <a:ext cx="11377264" cy="2595880"/>
        </p:xfrm>
        <a:graphic>
          <a:graphicData uri="http://schemas.openxmlformats.org/drawingml/2006/table">
            <a:tbl>
              <a:tblPr firstRow="1" bandRow="1">
                <a:tableStyleId>{7E9639D4-E3E2-4D34-9284-5A2195B3D0D7}</a:tableStyleId>
              </a:tblPr>
              <a:tblGrid>
                <a:gridCol w="4674628">
                  <a:extLst>
                    <a:ext uri="{9D8B030D-6E8A-4147-A177-3AD203B41FA5}">
                      <a16:colId xmlns:a16="http://schemas.microsoft.com/office/drawing/2014/main" val="20000"/>
                    </a:ext>
                  </a:extLst>
                </a:gridCol>
                <a:gridCol w="6702636">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TINYINT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 -128 to +127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SMALLINT</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-32768</a:t>
                      </a:r>
                      <a:r>
                        <a:rPr lang="en-US" sz="1800" b="0" i="0" kern="1200" dirty="0">
                          <a:solidFill>
                            <a:schemeClr val="tx1"/>
                          </a:solidFill>
                          <a:effectLst/>
                          <a:latin typeface="Arial" panose="020B0604020202020204" pitchFamily="34" charset="0"/>
                          <a:ea typeface="+mn-ea"/>
                          <a:cs typeface="Arial" panose="020B0604020202020204" pitchFamily="34" charset="0"/>
                        </a:rPr>
                        <a:t> to </a:t>
                      </a:r>
                      <a:r>
                        <a:rPr lang="en-US" sz="1800" dirty="0">
                          <a:latin typeface="Arial" panose="020B0604020202020204" pitchFamily="34" charset="0"/>
                          <a:cs typeface="Arial" panose="020B0604020202020204" pitchFamily="34" charset="0"/>
                        </a:rPr>
                        <a:t>32767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INT</a:t>
                      </a:r>
                      <a:r>
                        <a:rPr lang="en-IN" sz="1800" dirty="0">
                          <a:solidFill>
                            <a:schemeClr val="tx1"/>
                          </a:solidFill>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INTEGER</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-2147483648 to 2147483647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BIGINT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NUMERIC</a:t>
                      </a:r>
                      <a:r>
                        <a:rPr lang="en-IN" sz="1800" dirty="0">
                          <a:solidFill>
                            <a:schemeClr val="tx1"/>
                          </a:solidFill>
                          <a:latin typeface="Arial" panose="020B0604020202020204" pitchFamily="34" charset="0"/>
                          <a:cs typeface="Arial" panose="020B0604020202020204" pitchFamily="34" charset="0"/>
                        </a:rPr>
                        <a:t>[ ( </a:t>
                      </a:r>
                      <a:r>
                        <a:rPr lang="en-IN" sz="1800" i="1" dirty="0">
                          <a:solidFill>
                            <a:schemeClr val="tx1"/>
                          </a:solidFill>
                          <a:latin typeface="Arial" panose="020B0604020202020204" pitchFamily="34" charset="0"/>
                          <a:cs typeface="Arial" panose="020B0604020202020204" pitchFamily="34" charset="0"/>
                        </a:rPr>
                        <a:t>precisionInt</a:t>
                      </a:r>
                      <a:r>
                        <a:rPr lang="en-IN" sz="1800" dirty="0">
                          <a:solidFill>
                            <a:schemeClr val="tx1"/>
                          </a:solidFill>
                          <a:latin typeface="Arial" panose="020B0604020202020204" pitchFamily="34" charset="0"/>
                          <a:cs typeface="Arial" panose="020B0604020202020204" pitchFamily="34" charset="0"/>
                        </a:rPr>
                        <a:t> [ , </a:t>
                      </a:r>
                      <a:r>
                        <a:rPr lang="en-IN" sz="1800" i="1" dirty="0">
                          <a:solidFill>
                            <a:schemeClr val="tx1"/>
                          </a:solidFill>
                          <a:latin typeface="Arial" panose="020B0604020202020204" pitchFamily="34" charset="0"/>
                          <a:cs typeface="Arial" panose="020B0604020202020204" pitchFamily="34" charset="0"/>
                        </a:rPr>
                        <a:t>scaleInt</a:t>
                      </a:r>
                      <a:r>
                        <a:rPr lang="en-IN" sz="1800" dirty="0">
                          <a:solidFill>
                            <a:schemeClr val="tx1"/>
                          </a:solidFill>
                          <a:latin typeface="Arial" panose="020B0604020202020204" pitchFamily="34" charset="0"/>
                          <a:cs typeface="Arial" panose="020B0604020202020204" pitchFamily="34" charset="0"/>
                        </a:rPr>
                        <a:t> ] )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DECIMAL</a:t>
                      </a:r>
                      <a:r>
                        <a:rPr lang="en-IN" sz="1800" dirty="0">
                          <a:solidFill>
                            <a:schemeClr val="tx1"/>
                          </a:solidFill>
                          <a:latin typeface="Arial" panose="020B0604020202020204" pitchFamily="34" charset="0"/>
                          <a:cs typeface="Arial" panose="020B0604020202020204" pitchFamily="34" charset="0"/>
                        </a:rPr>
                        <a:t>[ ( </a:t>
                      </a:r>
                      <a:r>
                        <a:rPr lang="en-IN" sz="1800" i="1" dirty="0">
                          <a:solidFill>
                            <a:schemeClr val="tx1"/>
                          </a:solidFill>
                          <a:latin typeface="Arial" panose="020B0604020202020204" pitchFamily="34" charset="0"/>
                          <a:cs typeface="Arial" panose="020B0604020202020204" pitchFamily="34" charset="0"/>
                        </a:rPr>
                        <a:t>precisionInt</a:t>
                      </a:r>
                      <a:r>
                        <a:rPr lang="en-IN" sz="1800" dirty="0">
                          <a:solidFill>
                            <a:schemeClr val="tx1"/>
                          </a:solidFill>
                          <a:latin typeface="Arial" panose="020B0604020202020204" pitchFamily="34" charset="0"/>
                          <a:cs typeface="Arial" panose="020B0604020202020204" pitchFamily="34" charset="0"/>
                        </a:rPr>
                        <a:t> [ , </a:t>
                      </a:r>
                      <a:r>
                        <a:rPr lang="en-IN" sz="1800" i="1" dirty="0">
                          <a:solidFill>
                            <a:schemeClr val="tx1"/>
                          </a:solidFill>
                          <a:latin typeface="Arial" panose="020B0604020202020204" pitchFamily="34" charset="0"/>
                          <a:cs typeface="Arial" panose="020B0604020202020204" pitchFamily="34" charset="0"/>
                        </a:rPr>
                        <a:t>scaleInt</a:t>
                      </a:r>
                      <a:r>
                        <a:rPr lang="en-IN" sz="1800" dirty="0">
                          <a:solidFill>
                            <a:schemeClr val="tx1"/>
                          </a:solidFill>
                          <a:latin typeface="Arial" panose="020B0604020202020204" pitchFamily="34" charset="0"/>
                          <a:cs typeface="Arial" panose="020B0604020202020204" pitchFamily="34" charset="0"/>
                        </a:rPr>
                        <a:t> ] ) ]</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graphicFrame>
        <p:nvGraphicFramePr>
          <p:cNvPr id="3" name="Table 2">
            <a:extLst>
              <a:ext uri="{FF2B5EF4-FFF2-40B4-BE49-F238E27FC236}">
                <a16:creationId xmlns:a16="http://schemas.microsoft.com/office/drawing/2014/main" id="{99048249-F0B9-9707-2407-7C01037AECA6}"/>
              </a:ext>
            </a:extLst>
          </p:cNvPr>
          <p:cNvGraphicFramePr>
            <a:graphicFrameLocks noGrp="1"/>
          </p:cNvGraphicFramePr>
          <p:nvPr>
            <p:extLst>
              <p:ext uri="{D42A27DB-BD31-4B8C-83A1-F6EECF244321}">
                <p14:modId xmlns:p14="http://schemas.microsoft.com/office/powerpoint/2010/main" val="763913096"/>
              </p:ext>
            </p:extLst>
          </p:nvPr>
        </p:nvGraphicFramePr>
        <p:xfrm>
          <a:off x="407368" y="4157791"/>
          <a:ext cx="11377264" cy="1112520"/>
        </p:xfrm>
        <a:graphic>
          <a:graphicData uri="http://schemas.openxmlformats.org/drawingml/2006/table">
            <a:tbl>
              <a:tblPr firstRow="1" bandRow="1">
                <a:tableStyleId>{7E9639D4-E3E2-4D34-9284-5A2195B3D0D7}</a:tableStyleId>
              </a:tblPr>
              <a:tblGrid>
                <a:gridCol w="5027163">
                  <a:extLst>
                    <a:ext uri="{9D8B030D-6E8A-4147-A177-3AD203B41FA5}">
                      <a16:colId xmlns:a16="http://schemas.microsoft.com/office/drawing/2014/main" val="20000"/>
                    </a:ext>
                  </a:extLst>
                </a:gridCol>
                <a:gridCol w="6350101">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DATE</a:t>
                      </a: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YYYY-MM-DD</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TIME</a:t>
                      </a: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HH:MM:SS</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3437E910-A934-56F6-7528-08D5E2DD12BF}"/>
              </a:ext>
            </a:extLst>
          </p:cNvPr>
          <p:cNvSpPr/>
          <p:nvPr/>
        </p:nvSpPr>
        <p:spPr>
          <a:xfrm>
            <a:off x="1484662" y="3429000"/>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sp>
        <p:nvSpPr>
          <p:cNvPr id="6" name="Rectangle 5">
            <a:extLst>
              <a:ext uri="{FF2B5EF4-FFF2-40B4-BE49-F238E27FC236}">
                <a16:creationId xmlns:a16="http://schemas.microsoft.com/office/drawing/2014/main" id="{D0ADCCC4-DDE4-D9AC-3C57-47C99C6643A6}"/>
              </a:ext>
            </a:extLst>
          </p:cNvPr>
          <p:cNvSpPr/>
          <p:nvPr/>
        </p:nvSpPr>
        <p:spPr>
          <a:xfrm>
            <a:off x="1484662" y="5301208"/>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graphicFrame>
        <p:nvGraphicFramePr>
          <p:cNvPr id="7" name="Table 6">
            <a:extLst>
              <a:ext uri="{FF2B5EF4-FFF2-40B4-BE49-F238E27FC236}">
                <a16:creationId xmlns:a16="http://schemas.microsoft.com/office/drawing/2014/main" id="{43A88CDB-9957-E74C-4BD2-DE2DD8857C01}"/>
              </a:ext>
            </a:extLst>
          </p:cNvPr>
          <p:cNvGraphicFramePr>
            <a:graphicFrameLocks noGrp="1"/>
          </p:cNvGraphicFramePr>
          <p:nvPr>
            <p:extLst>
              <p:ext uri="{D42A27DB-BD31-4B8C-83A1-F6EECF244321}">
                <p14:modId xmlns:p14="http://schemas.microsoft.com/office/powerpoint/2010/main" val="707806243"/>
              </p:ext>
            </p:extLst>
          </p:nvPr>
        </p:nvGraphicFramePr>
        <p:xfrm>
          <a:off x="407368" y="6021288"/>
          <a:ext cx="11377264" cy="741680"/>
        </p:xfrm>
        <a:graphic>
          <a:graphicData uri="http://schemas.openxmlformats.org/drawingml/2006/table">
            <a:tbl>
              <a:tblPr firstRow="1" bandRow="1">
                <a:tableStyleId>{7E9639D4-E3E2-4D34-9284-5A2195B3D0D7}</a:tableStyleId>
              </a:tblPr>
              <a:tblGrid>
                <a:gridCol w="5027163">
                  <a:extLst>
                    <a:ext uri="{9D8B030D-6E8A-4147-A177-3AD203B41FA5}">
                      <a16:colId xmlns:a16="http://schemas.microsoft.com/office/drawing/2014/main" val="20000"/>
                    </a:ext>
                  </a:extLst>
                </a:gridCol>
                <a:gridCol w="6350101">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BOOLEAN</a:t>
                      </a:r>
                    </a:p>
                  </a:txBody>
                  <a:tcPr marL="91428" marR="91428" anchor="ctr">
                    <a:solidFill>
                      <a:schemeClr val="bg1"/>
                    </a:solidFill>
                  </a:tcPr>
                </a:tc>
                <a:tc>
                  <a:txBody>
                    <a:bodyPr/>
                    <a:lstStyle/>
                    <a:p>
                      <a:r>
                        <a:rPr lang="en-IN" sz="1800" dirty="0">
                          <a:solidFill>
                            <a:srgbClr val="FF0000"/>
                          </a:solidFill>
                          <a:latin typeface="Arial" panose="020B0604020202020204" pitchFamily="34" charset="0"/>
                          <a:cs typeface="Arial" panose="020B0604020202020204" pitchFamily="34" charset="0"/>
                        </a:rPr>
                        <a:t>TODO</a:t>
                      </a:r>
                    </a:p>
                  </a:txBody>
                  <a:tcPr marL="91428" marR="91428" anchor="c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159376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are </a:t>
            </a:r>
            <a:r>
              <a:rPr lang="en-IN" b="1" dirty="0">
                <a:latin typeface="Arial" panose="020B0604020202020204" pitchFamily="34" charset="0"/>
                <a:cs typeface="Arial" panose="020B0604020202020204" pitchFamily="34" charset="0"/>
              </a:rPr>
              <a:t>synonym of BOOLEAN</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CHARACTER VARYING</a:t>
            </a:r>
            <a:r>
              <a:rPr lang="en-IN" dirty="0">
                <a:solidFill>
                  <a:schemeClr val="bg1">
                    <a:lumMod val="50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'-7’</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740787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a:t>
            </a:r>
          </a:p>
        </p:txBody>
      </p:sp>
      <p:graphicFrame>
        <p:nvGraphicFramePr>
          <p:cNvPr id="2" name="Table 1"/>
          <p:cNvGraphicFramePr>
            <a:graphicFrameLocks noGrp="1"/>
          </p:cNvGraphicFramePr>
          <p:nvPr>
            <p:extLst>
              <p:ext uri="{D42A27DB-BD31-4B8C-83A1-F6EECF244321}">
                <p14:modId xmlns:p14="http://schemas.microsoft.com/office/powerpoint/2010/main" val="1382366861"/>
              </p:ext>
            </p:extLst>
          </p:nvPr>
        </p:nvGraphicFramePr>
        <p:xfrm>
          <a:off x="335360" y="764704"/>
          <a:ext cx="11521280" cy="2595880"/>
        </p:xfrm>
        <a:graphic>
          <a:graphicData uri="http://schemas.openxmlformats.org/drawingml/2006/table">
            <a:tbl>
              <a:tblPr firstRow="1" bandRow="1">
                <a:tableStyleId>{7E9639D4-E3E2-4D34-9284-5A2195B3D0D7}</a:tableStyleId>
              </a:tblPr>
              <a:tblGrid>
                <a:gridCol w="6384404">
                  <a:extLst>
                    <a:ext uri="{9D8B030D-6E8A-4147-A177-3AD203B41FA5}">
                      <a16:colId xmlns:a16="http://schemas.microsoft.com/office/drawing/2014/main" val="20000"/>
                    </a:ext>
                  </a:extLst>
                </a:gridCol>
                <a:gridCol w="5136876">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US" sz="1800" b="0" i="0" kern="1200" dirty="0">
                          <a:solidFill>
                            <a:schemeClr val="accent2">
                              <a:lumMod val="50000"/>
                            </a:schemeClr>
                          </a:solidFill>
                          <a:effectLst/>
                          <a:latin typeface="Arial" panose="020B0604020202020204" pitchFamily="34" charset="0"/>
                          <a:ea typeface="+mn-ea"/>
                          <a:cs typeface="Arial" panose="020B0604020202020204" pitchFamily="34" charset="0"/>
                        </a:rPr>
                        <a:t>ENUM </a:t>
                      </a:r>
                      <a:r>
                        <a:rPr kumimoji="0" lang="en-US" sz="1800" b="0" i="0" kern="1200" dirty="0">
                          <a:solidFill>
                            <a:schemeClr val="tx1"/>
                          </a:solidFill>
                          <a:effectLst/>
                          <a:latin typeface="Arial" panose="020B0604020202020204" pitchFamily="34" charset="0"/>
                          <a:ea typeface="+mn-ea"/>
                          <a:cs typeface="Arial" panose="020B0604020202020204" pitchFamily="34" charset="0"/>
                        </a:rPr>
                        <a:t>( </a:t>
                      </a:r>
                      <a:r>
                        <a:rPr kumimoji="0" lang="en-US" sz="1800" b="0" i="1" kern="1200" dirty="0">
                          <a:solidFill>
                            <a:schemeClr val="tx1"/>
                          </a:solidFill>
                          <a:effectLst/>
                          <a:latin typeface="Arial" panose="020B0604020202020204" pitchFamily="34" charset="0"/>
                          <a:ea typeface="+mn-ea"/>
                          <a:cs typeface="Arial" panose="020B0604020202020204" pitchFamily="34" charset="0"/>
                        </a:rPr>
                        <a:t>string1, string2, . . .</a:t>
                      </a:r>
                      <a:r>
                        <a:rPr kumimoji="0" lang="en-US" sz="1800" b="0" i="0" kern="1200" dirty="0">
                          <a:solidFill>
                            <a:schemeClr val="tx1"/>
                          </a:solidFill>
                          <a:effectLst/>
                          <a:latin typeface="Arial" panose="020B0604020202020204" pitchFamily="34" charset="0"/>
                          <a:ea typeface="+mn-ea"/>
                          <a:cs typeface="Arial" panose="020B0604020202020204" pitchFamily="34" charset="0"/>
                        </a:rPr>
                        <a:t> )</a:t>
                      </a:r>
                      <a:endPar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UUID</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i="0" dirty="0">
                          <a:solidFill>
                            <a:schemeClr val="tx1"/>
                          </a:solidFill>
                          <a:latin typeface="Arial" panose="020B0604020202020204" pitchFamily="34" charset="0"/>
                          <a:cs typeface="Arial" panose="020B0604020202020204" pitchFamily="34" charset="0"/>
                        </a:rPr>
                        <a:t>baseDataType</a:t>
                      </a:r>
                      <a:r>
                        <a:rPr lang="en-IN" sz="1800" dirty="0">
                          <a:solidFill>
                            <a:schemeClr val="tx1"/>
                          </a:solidFill>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ARRAY</a:t>
                      </a:r>
                      <a:r>
                        <a:rPr lang="en-IN" sz="1800" dirty="0">
                          <a:solidFill>
                            <a:schemeClr val="tx1"/>
                          </a:solidFill>
                          <a:latin typeface="Arial" panose="020B0604020202020204" pitchFamily="34" charset="0"/>
                          <a:cs typeface="Arial" panose="020B0604020202020204" pitchFamily="34" charset="0"/>
                        </a:rPr>
                        <a:t>[ </a:t>
                      </a:r>
                      <a:r>
                        <a:rPr lang="en-IN" sz="1800" i="1" dirty="0">
                          <a:solidFill>
                            <a:schemeClr val="tx1"/>
                          </a:solidFill>
                          <a:latin typeface="Arial" panose="020B0604020202020204" pitchFamily="34" charset="0"/>
                          <a:cs typeface="Arial" panose="020B0604020202020204" pitchFamily="34" charset="0"/>
                        </a:rPr>
                        <a:t>maximumCardinalityInt</a:t>
                      </a:r>
                      <a:r>
                        <a:rPr lang="en-IN" sz="1800" dirty="0">
                          <a:solidFill>
                            <a:schemeClr val="tx1"/>
                          </a:solidFill>
                          <a:latin typeface="Arial" panose="020B0604020202020204" pitchFamily="34" charset="0"/>
                          <a:cs typeface="Arial" panose="020B0604020202020204" pitchFamily="34" charset="0"/>
                        </a:rPr>
                        <a:t>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spTree>
    <p:extLst>
      <p:ext uri="{BB962C8B-B14F-4D97-AF65-F5344CB8AC3E}">
        <p14:creationId xmlns:p14="http://schemas.microsoft.com/office/powerpoint/2010/main" val="25108381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43915"/>
            <a:ext cx="11377264" cy="98488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Empty enums are not allowed</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407368" y="2015549"/>
            <a:ext cx="1137726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t>
            </a:r>
            <a:r>
              <a:rPr lang="en-IN" dirty="0">
                <a:solidFill>
                  <a:srgbClr val="669900"/>
                </a:solidFill>
                <a:latin typeface="Liberation Mono"/>
              </a:rPr>
              <a:t>'A'</a:t>
            </a:r>
            <a:r>
              <a:rPr lang="en-IN" dirty="0">
                <a:latin typeface="Liberation Mono"/>
                <a:cs typeface="Arial" panose="020B0604020202020204" pitchFamily="34" charset="0"/>
              </a:rPr>
              <a:t>,</a:t>
            </a:r>
            <a:r>
              <a:rPr lang="en-IN" dirty="0">
                <a:solidFill>
                  <a:srgbClr val="669900"/>
                </a:solidFill>
                <a:latin typeface="Liberation Mono"/>
              </a:rPr>
              <a:t>'B'</a:t>
            </a:r>
            <a:r>
              <a:rPr lang="en-IN" dirty="0">
                <a:latin typeface="Liberation Mono"/>
                <a:cs typeface="Arial" panose="020B0604020202020204" pitchFamily="34" charset="0"/>
              </a:rPr>
              <a:t>,</a:t>
            </a:r>
            <a:r>
              <a:rPr lang="en-IN" dirty="0">
                <a:solidFill>
                  <a:srgbClr val="669900"/>
                </a:solidFill>
                <a:latin typeface="Liberation Mono"/>
              </a:rPr>
              <a:t>'C'</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(col1, col2)</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p:txBody>
      </p:sp>
      <p:sp>
        <p:nvSpPr>
          <p:cNvPr id="6" name="TextBox 5">
            <a:extLst>
              <a:ext uri="{FF2B5EF4-FFF2-40B4-BE49-F238E27FC236}">
                <a16:creationId xmlns:a16="http://schemas.microsoft.com/office/drawing/2014/main" id="{2874F690-9CCA-72CE-56A3-3DE2F3E4A664}"/>
              </a:ext>
            </a:extLst>
          </p:cNvPr>
          <p:cNvSpPr txBox="1"/>
          <p:nvPr/>
        </p:nvSpPr>
        <p:spPr>
          <a:xfrm>
            <a:off x="191344" y="3539331"/>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589737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4" name="TextBox 3">
            <a:extLst>
              <a:ext uri="{FF2B5EF4-FFF2-40B4-BE49-F238E27FC236}">
                <a16:creationId xmlns:a16="http://schemas.microsoft.com/office/drawing/2014/main" id="{69523868-59F5-570E-A2CA-A69C162901DC}"/>
              </a:ext>
            </a:extLst>
          </p:cNvPr>
          <p:cNvSpPr txBox="1"/>
          <p:nvPr/>
        </p:nvSpPr>
        <p:spPr>
          <a:xfrm>
            <a:off x="335360" y="4314725"/>
            <a:ext cx="11305256" cy="369332"/>
          </a:xfrm>
          <a:prstGeom prst="rect">
            <a:avLst/>
          </a:prstGeom>
          <a:noFill/>
        </p:spPr>
        <p:txBody>
          <a:bodyPr wrap="square">
            <a:spAutoFit/>
          </a:bodyPr>
          <a:lstStyle/>
          <a:p>
            <a:r>
              <a:rPr lang="en-IN" dirty="0"/>
              <a:t>Generated columns may not have DEFAULT or ON UPDATE expressions.</a:t>
            </a:r>
          </a:p>
        </p:txBody>
      </p:sp>
    </p:spTree>
    <p:extLst>
      <p:ext uri="{BB962C8B-B14F-4D97-AF65-F5344CB8AC3E}">
        <p14:creationId xmlns:p14="http://schemas.microsoft.com/office/powerpoint/2010/main" val="11189968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457502"/>
            <a:ext cx="11810106" cy="4339650"/>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 </a:t>
            </a:r>
            <a:r>
              <a:rPr lang="en-IN" sz="2000" i="1" dirty="0">
                <a:solidFill>
                  <a:srgbClr val="0077AA"/>
                </a:solidFill>
                <a:latin typeface="Liberation Mono"/>
              </a:rPr>
              <a:t>CACHED</a:t>
            </a:r>
            <a:r>
              <a:rPr lang="en-IN" sz="2000" b="0" i="0" dirty="0">
                <a:solidFill>
                  <a:srgbClr val="000000"/>
                </a:solidFill>
                <a:effectLst/>
                <a:latin typeface="Liberation Mono"/>
              </a:rPr>
              <a:t> | </a:t>
            </a:r>
            <a:r>
              <a:rPr lang="en-IN" sz="2000" i="1" dirty="0">
                <a:solidFill>
                  <a:srgbClr val="0077AA"/>
                </a:solidFill>
                <a:latin typeface="Liberation Mono"/>
              </a:rPr>
              <a:t>MEMORY</a:t>
            </a:r>
            <a:r>
              <a:rPr lang="en-IN" sz="2000" b="0" i="0" dirty="0">
                <a:solidFill>
                  <a:srgbClr val="000000"/>
                </a:solidFill>
                <a:effectLst/>
                <a:latin typeface="Liberation Mono"/>
              </a:rPr>
              <a:t> </a:t>
            </a:r>
            <a:r>
              <a:rPr lang="en-IN" sz="2000" dirty="0">
                <a:latin typeface="Liberation Mono"/>
              </a:rPr>
              <a:t>}</a:t>
            </a:r>
            <a:r>
              <a:rPr lang="en-IN" sz="2000" dirty="0">
                <a:solidFill>
                  <a:srgbClr val="0077AA"/>
                </a:solidFill>
                <a:latin typeface="Liberation Mono"/>
              </a:rPr>
              <a:t> TABLE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 </a:t>
            </a:r>
            <a:r>
              <a:rPr lang="en-IN" sz="2000" i="1" dirty="0">
                <a:solidFill>
                  <a:schemeClr val="accent4">
                    <a:lumMod val="50000"/>
                  </a:schemeClr>
                </a:solidFill>
                <a:latin typeface="Liberation Mono"/>
              </a:rPr>
              <a:t>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a:p>
            <a:r>
              <a:rPr lang="en-IN" sz="2000" i="1" dirty="0">
                <a:solidFill>
                  <a:schemeClr val="accent4">
                    <a:lumMod val="50000"/>
                  </a:schemeClr>
                </a:solidFill>
                <a:latin typeface="Liberation Mono"/>
              </a:rPr>
              <a:t>columnDefination</a:t>
            </a:r>
            <a:endParaRPr lang="en-IN" sz="2000" i="1" dirty="0">
              <a:solidFill>
                <a:schemeClr val="tx1">
                  <a:lumMod val="75000"/>
                  <a:lumOff val="25000"/>
                </a:schemeClr>
              </a:solidFill>
              <a:latin typeface="Liberation Mono"/>
            </a:endParaRPr>
          </a:p>
          <a:p>
            <a:pPr marL="457200" indent="-457200">
              <a:buAutoNum type="arabicPeriod"/>
            </a:pPr>
            <a:r>
              <a:rPr lang="en-IN" sz="2000" dirty="0">
                <a:solidFill>
                  <a:srgbClr val="000000"/>
                </a:solidFill>
                <a:latin typeface="Liberation Mono"/>
              </a:rPr>
              <a:t>VISIBLE  / INVISIBLE</a:t>
            </a:r>
          </a:p>
          <a:p>
            <a:pPr marL="457200" indent="-457200">
              <a:buAutoNum type="arabicPeriod"/>
            </a:pPr>
            <a:r>
              <a:rPr lang="en-IN" sz="2000" dirty="0">
                <a:solidFill>
                  <a:srgbClr val="000000"/>
                </a:solidFill>
                <a:latin typeface="Liberation Mono"/>
              </a:rPr>
              <a:t>GENERATED ALWAYS AS ( { </a:t>
            </a:r>
            <a:r>
              <a:rPr lang="en-IN" sz="2000" i="1" dirty="0">
                <a:solidFill>
                  <a:srgbClr val="000000"/>
                </a:solidFill>
                <a:latin typeface="Liberation Mono"/>
              </a:rPr>
              <a:t>generatedColumnExpression</a:t>
            </a:r>
            <a:r>
              <a:rPr lang="en-IN" sz="2000" dirty="0">
                <a:solidFill>
                  <a:srgbClr val="000000"/>
                </a:solidFill>
                <a:latin typeface="Liberation Mono"/>
              </a:rPr>
              <a:t> |  </a:t>
            </a:r>
            <a:r>
              <a:rPr lang="en-IN" sz="2000" dirty="0">
                <a:solidFill>
                  <a:srgbClr val="FD8603"/>
                </a:solidFill>
                <a:latin typeface="Liberation Mono"/>
              </a:rPr>
              <a:t>NEXTVAL</a:t>
            </a:r>
            <a:r>
              <a:rPr lang="en-IN" sz="2000" dirty="0">
                <a:solidFill>
                  <a:srgbClr val="000000"/>
                </a:solidFill>
                <a:latin typeface="Liberation Mono"/>
              </a:rPr>
              <a:t>('S1') } )</a:t>
            </a:r>
          </a:p>
          <a:p>
            <a:pPr marL="457200" indent="-457200">
              <a:buAutoNum type="arabicPeriod"/>
            </a:pPr>
            <a:r>
              <a:rPr lang="en-US" sz="2000" dirty="0">
                <a:solidFill>
                  <a:srgbClr val="000000"/>
                </a:solidFill>
                <a:latin typeface="Liberation Mono"/>
              </a:rPr>
              <a:t>GENERATED ALWAYS AS IDENTITY(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endParaRPr lang="en-IN" sz="2000" dirty="0">
              <a:solidFill>
                <a:srgbClr val="000000"/>
              </a:solidFill>
              <a:latin typeface="Liberation Mono"/>
            </a:endParaRPr>
          </a:p>
          <a:p>
            <a:endParaRPr lang="en-IN" sz="800" dirty="0">
              <a:solidFill>
                <a:srgbClr val="000000"/>
              </a:solidFill>
              <a:latin typeface="Liberation Mono"/>
            </a:endParaRPr>
          </a:p>
          <a:p>
            <a:r>
              <a:rPr lang="en-US" sz="2000" i="1" dirty="0">
                <a:solidFill>
                  <a:schemeClr val="accent4">
                    <a:lumMod val="50000"/>
                  </a:schemeClr>
                </a:solidFill>
                <a:latin typeface="Liberation Mono"/>
              </a:rPr>
              <a:t>sequenceOption</a:t>
            </a:r>
          </a:p>
          <a:p>
            <a:pPr marL="457200" indent="-457200">
              <a:buAutoNum type="arabicPeriod"/>
            </a:pPr>
            <a:r>
              <a:rPr lang="en-US" sz="2000" dirty="0">
                <a:solidFill>
                  <a:srgbClr val="000000"/>
                </a:solidFill>
                <a:latin typeface="Liberation Mono"/>
              </a:rPr>
              <a:t>START WITH long</a:t>
            </a:r>
          </a:p>
          <a:p>
            <a:pPr marL="457200" indent="-457200">
              <a:buAutoNum type="arabicPeriod"/>
            </a:pPr>
            <a:r>
              <a:rPr lang="en-US" sz="2000" dirty="0">
                <a:solidFill>
                  <a:srgbClr val="000000"/>
                </a:solidFill>
                <a:latin typeface="Liberation Mono"/>
              </a:rPr>
              <a:t>INCREMENT BY long</a:t>
            </a:r>
          </a:p>
          <a:p>
            <a:pPr marL="457200" indent="-457200">
              <a:buAutoNum type="arabicPeriod"/>
            </a:pPr>
            <a:r>
              <a:rPr lang="en-US" sz="2000" dirty="0">
                <a:solidFill>
                  <a:srgbClr val="000000"/>
                </a:solidFill>
                <a:latin typeface="Liberation Mono"/>
              </a:rPr>
              <a:t>MAXVALUE long</a:t>
            </a:r>
          </a:p>
          <a:p>
            <a:pPr marL="457200" indent="-457200">
              <a:buAutoNum type="arabicPeriod"/>
            </a:pPr>
            <a:r>
              <a:rPr lang="en-US" sz="2000" dirty="0">
                <a:solidFill>
                  <a:srgbClr val="000000"/>
                </a:solidFill>
                <a:latin typeface="Liberation Mono"/>
              </a:rPr>
              <a:t>MINVALUE long</a:t>
            </a:r>
          </a:p>
          <a:p>
            <a:pPr marL="457200" indent="-457200">
              <a:buAutoNum type="arabicPeriod"/>
            </a:pPr>
            <a:r>
              <a:rPr lang="en-US" sz="2000" dirty="0">
                <a:solidFill>
                  <a:srgbClr val="000000"/>
                </a:solidFill>
                <a:latin typeface="Liberation Mono"/>
              </a:rPr>
              <a:t>CACHE long</a:t>
            </a:r>
          </a:p>
          <a:p>
            <a:pPr marL="457200" indent="-457200">
              <a:buAutoNum type="arabicPeriod"/>
            </a:pPr>
            <a:r>
              <a:rPr lang="en-US" sz="2000" dirty="0">
                <a:solidFill>
                  <a:srgbClr val="000000"/>
                </a:solidFill>
                <a:latin typeface="Liberation Mono"/>
              </a:rPr>
              <a:t>CYCLE</a:t>
            </a:r>
            <a:endParaRPr lang="en-IN" sz="2000" dirty="0">
              <a:solidFill>
                <a:srgbClr val="000000"/>
              </a:solidFill>
              <a:latin typeface="Liberation Mono"/>
            </a:endParaRPr>
          </a:p>
        </p:txBody>
      </p:sp>
    </p:spTree>
    <p:extLst>
      <p:ext uri="{BB962C8B-B14F-4D97-AF65-F5344CB8AC3E}">
        <p14:creationId xmlns:p14="http://schemas.microsoft.com/office/powerpoint/2010/main" val="23809876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invisible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5044669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invisible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INVISIBLE</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98959" y="1844824"/>
            <a:ext cx="11593288" cy="138499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temp(userID </a:t>
            </a:r>
            <a:r>
              <a:rPr lang="en-US" dirty="0">
                <a:solidFill>
                  <a:srgbClr val="834689"/>
                </a:solidFill>
                <a:latin typeface="Liberation Mono"/>
                <a:cs typeface="Arial" panose="020B0604020202020204" pitchFamily="34" charset="0"/>
              </a:rPr>
              <a:t>INT</a:t>
            </a:r>
            <a:r>
              <a:rPr lang="en-US" dirty="0">
                <a:latin typeface="Liberation Mono"/>
              </a:rPr>
              <a:t>, userName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password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a:t>
            </a:r>
            <a:r>
              <a:rPr lang="en-US" dirty="0">
                <a:solidFill>
                  <a:srgbClr val="FD8603"/>
                </a:solidFill>
                <a:latin typeface="Liberation Mono"/>
              </a:rPr>
              <a:t>INVISIBLE</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'SHARMIN'</a:t>
            </a:r>
            <a:r>
              <a:rPr lang="en-US" dirty="0">
                <a:latin typeface="Liberation Mono"/>
              </a:rPr>
              <a:t>,</a:t>
            </a:r>
            <a:r>
              <a:rPr lang="en-US" dirty="0">
                <a:solidFill>
                  <a:srgbClr val="669900"/>
                </a:solidFill>
                <a:latin typeface="Liberation Mono"/>
              </a:rPr>
              <a:t> 'SHARMIN’</a:t>
            </a:r>
            <a:r>
              <a:rPr lang="en-US"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temp(userid, username, password)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2</a:t>
            </a:r>
            <a:r>
              <a:rPr lang="en-US" dirty="0">
                <a:latin typeface="Liberation Mono"/>
              </a:rPr>
              <a:t>, </a:t>
            </a:r>
            <a:r>
              <a:rPr lang="en-US" dirty="0">
                <a:solidFill>
                  <a:srgbClr val="669900"/>
                </a:solidFill>
                <a:latin typeface="Liberation Mono"/>
              </a:rPr>
              <a:t>'SALEEL'</a:t>
            </a:r>
            <a:r>
              <a:rPr lang="en-US" dirty="0">
                <a:latin typeface="Liberation Mono"/>
              </a:rPr>
              <a:t>, </a:t>
            </a:r>
            <a:r>
              <a:rPr lang="en-US" dirty="0">
                <a:solidFill>
                  <a:srgbClr val="669900"/>
                </a:solidFill>
                <a:latin typeface="Liberation Mono"/>
              </a:rPr>
              <a:t>'SALEEL’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B050"/>
                </a:solidFill>
                <a:latin typeface="Liberation Mono"/>
              </a:rPr>
              <a:t>// This statement will not display the invisible columns.</a:t>
            </a:r>
            <a:endParaRPr lang="en-IN" dirty="0">
              <a:solidFill>
                <a:srgbClr val="00B050"/>
              </a:solidFill>
              <a:latin typeface="Liberation Mono"/>
            </a:endParaRPr>
          </a:p>
        </p:txBody>
      </p:sp>
      <p:sp>
        <p:nvSpPr>
          <p:cNvPr id="7" name="TextBox 6">
            <a:extLst>
              <a:ext uri="{FF2B5EF4-FFF2-40B4-BE49-F238E27FC236}">
                <a16:creationId xmlns:a16="http://schemas.microsoft.com/office/drawing/2014/main" id="{A684D496-E647-DE10-A451-02F826A4B032}"/>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invisible column will not be displayed as a result of SELECT </a:t>
            </a:r>
            <a:r>
              <a:rPr lang="en-IN">
                <a:latin typeface="Arial" panose="020B0604020202020204" pitchFamily="34" charset="0"/>
                <a:cs typeface="Arial" panose="020B0604020202020204" pitchFamily="34" charset="0"/>
              </a:rPr>
              <a:t>* query.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08863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always as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2611292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always as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GENERATED</a:t>
            </a:r>
            <a:r>
              <a:rPr lang="en-IN" sz="2000" dirty="0">
                <a:solidFill>
                  <a:srgbClr val="000000"/>
                </a:solidFill>
                <a:latin typeface="Liberation Mono"/>
              </a:rPr>
              <a:t> </a:t>
            </a:r>
            <a:r>
              <a:rPr lang="en-IN" sz="2000" i="1" dirty="0">
                <a:solidFill>
                  <a:schemeClr val="accent4">
                    <a:lumMod val="50000"/>
                  </a:schemeClr>
                </a:solidFill>
                <a:latin typeface="Liberation Mono"/>
              </a:rPr>
              <a:t>ALWAYS</a:t>
            </a:r>
            <a:r>
              <a:rPr lang="en-IN" sz="2000" dirty="0">
                <a:solidFill>
                  <a:srgbClr val="000000"/>
                </a:solidFill>
                <a:latin typeface="Liberation Mono"/>
              </a:rPr>
              <a:t> </a:t>
            </a:r>
            <a:r>
              <a:rPr lang="en-IN" sz="2000" i="1" dirty="0">
                <a:solidFill>
                  <a:schemeClr val="accent4">
                    <a:lumMod val="50000"/>
                  </a:schemeClr>
                </a:solidFill>
                <a:latin typeface="Liberation Mono"/>
              </a:rPr>
              <a:t>AS</a:t>
            </a:r>
            <a:r>
              <a:rPr lang="en-IN" sz="2000" dirty="0">
                <a:solidFill>
                  <a:srgbClr val="000000"/>
                </a:solidFill>
                <a:latin typeface="Liberation Mono"/>
              </a:rPr>
              <a:t> ( { </a:t>
            </a:r>
            <a:r>
              <a:rPr lang="en-IN" sz="2000" i="1" dirty="0">
                <a:solidFill>
                  <a:srgbClr val="000000"/>
                </a:solidFill>
                <a:latin typeface="Liberation Mono"/>
              </a:rPr>
              <a:t>generatedColumnExpression</a:t>
            </a:r>
            <a:r>
              <a:rPr lang="en-IN" sz="2000" dirty="0">
                <a:solidFill>
                  <a:srgbClr val="000000"/>
                </a:solidFill>
                <a:latin typeface="Liberation Mono"/>
              </a:rPr>
              <a:t> |  </a:t>
            </a:r>
            <a:r>
              <a:rPr lang="en-IN" sz="2000" dirty="0">
                <a:solidFill>
                  <a:srgbClr val="FD8603"/>
                </a:solidFill>
                <a:latin typeface="Liberation Mono"/>
              </a:rPr>
              <a:t>NEXTVAL</a:t>
            </a:r>
            <a:r>
              <a:rPr lang="en-IN" sz="2000" dirty="0">
                <a:solidFill>
                  <a:srgbClr val="000000"/>
                </a:solidFill>
                <a:latin typeface="Liberation Mono"/>
              </a:rPr>
              <a:t>('S1') } )</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3" name="TextBox 2">
            <a:extLst>
              <a:ext uri="{FF2B5EF4-FFF2-40B4-BE49-F238E27FC236}">
                <a16:creationId xmlns:a16="http://schemas.microsoft.com/office/drawing/2014/main" id="{20CCED48-AD63-2B2B-80D2-FC508121B208}"/>
              </a:ext>
            </a:extLst>
          </p:cNvPr>
          <p:cNvSpPr txBox="1"/>
          <p:nvPr/>
        </p:nvSpPr>
        <p:spPr>
          <a:xfrm>
            <a:off x="335360" y="2249577"/>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 TOTAL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ALWAYS</a:t>
            </a:r>
            <a:r>
              <a:rPr lang="en-IN" dirty="0">
                <a:latin typeface="Liberation Mono"/>
              </a:rPr>
              <a:t> </a:t>
            </a:r>
            <a:r>
              <a:rPr lang="en-IN" dirty="0">
                <a:solidFill>
                  <a:srgbClr val="FD8603"/>
                </a:solidFill>
                <a:latin typeface="Liberation Mono"/>
              </a:rPr>
              <a:t>AS</a:t>
            </a:r>
            <a:r>
              <a:rPr lang="en-IN" dirty="0">
                <a:latin typeface="Liberation Mono"/>
              </a:rPr>
              <a:t> (SALARY + COMM));</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10</a:t>
            </a:r>
            <a:r>
              <a:rPr lang="en-US" dirty="0">
                <a:latin typeface="Liberation Mono"/>
              </a:rPr>
              <a:t>,</a:t>
            </a:r>
            <a:r>
              <a:rPr lang="en-US" dirty="0">
                <a:solidFill>
                  <a:srgbClr val="669900"/>
                </a:solidFill>
                <a:latin typeface="Liberation Mono"/>
              </a:rPr>
              <a:t>'SALEEL'</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 DEFAULT);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(ID, ENAME, SALARY, COMM)  </a:t>
            </a:r>
            <a:r>
              <a:rPr lang="en-US" dirty="0">
                <a:solidFill>
                  <a:srgbClr val="0077AA"/>
                </a:solidFill>
                <a:latin typeface="Liberation Mono"/>
              </a:rPr>
              <a:t>VALUES</a:t>
            </a:r>
            <a:r>
              <a:rPr lang="en-US" dirty="0">
                <a:latin typeface="Liberation Mono"/>
              </a:rPr>
              <a:t>(11,</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0AE19D8E-F5E0-B6EA-C9EA-204F9A9AD971}"/>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GENERATED ALWAYS AS ( { </a:t>
            </a:r>
            <a:r>
              <a:rPr lang="en-IN" sz="2200" i="1" dirty="0">
                <a:solidFill>
                  <a:srgbClr val="000000"/>
                </a:solidFill>
                <a:latin typeface="Liberation Mono"/>
              </a:rPr>
              <a:t>generatedColumnExpression </a:t>
            </a:r>
            <a:r>
              <a:rPr lang="en-IN" sz="2200" dirty="0">
                <a:solidFill>
                  <a:srgbClr val="000000"/>
                </a:solidFill>
                <a:latin typeface="Liberation Mono"/>
              </a:rPr>
              <a:t>} )</a:t>
            </a:r>
            <a:endParaRPr lang="en-IN" sz="2200" dirty="0"/>
          </a:p>
        </p:txBody>
      </p:sp>
      <p:sp>
        <p:nvSpPr>
          <p:cNvPr id="12" name="TextBox 11">
            <a:extLst>
              <a:ext uri="{FF2B5EF4-FFF2-40B4-BE49-F238E27FC236}">
                <a16:creationId xmlns:a16="http://schemas.microsoft.com/office/drawing/2014/main" id="{F24D08F1-AC92-762D-2DBB-0962AE746230}"/>
              </a:ext>
            </a:extLst>
          </p:cNvPr>
          <p:cNvSpPr txBox="1"/>
          <p:nvPr/>
        </p:nvSpPr>
        <p:spPr>
          <a:xfrm>
            <a:off x="324728" y="4508832"/>
            <a:ext cx="8495073" cy="430887"/>
          </a:xfrm>
          <a:prstGeom prst="rect">
            <a:avLst/>
          </a:prstGeom>
          <a:noFill/>
        </p:spPr>
        <p:txBody>
          <a:bodyPr wrap="square">
            <a:spAutoFit/>
          </a:bodyPr>
          <a:lstStyle/>
          <a:p>
            <a:r>
              <a:rPr lang="en-IN" sz="2200" dirty="0">
                <a:solidFill>
                  <a:srgbClr val="000000"/>
                </a:solidFill>
                <a:latin typeface="Liberation Mono"/>
              </a:rPr>
              <a:t>GENERATED ALWAYS AS ( { </a:t>
            </a:r>
            <a:r>
              <a:rPr lang="en-IN" sz="2200" dirty="0">
                <a:solidFill>
                  <a:srgbClr val="FD8603"/>
                </a:solidFill>
                <a:latin typeface="Liberation Mono"/>
              </a:rPr>
              <a:t>NEXTVAL</a:t>
            </a:r>
            <a:r>
              <a:rPr lang="en-IN" sz="2200" dirty="0">
                <a:solidFill>
                  <a:srgbClr val="000000"/>
                </a:solidFill>
                <a:latin typeface="Liberation Mono"/>
              </a:rPr>
              <a:t>('S1') } )</a:t>
            </a:r>
            <a:endParaRPr lang="en-IN" sz="2200" dirty="0"/>
          </a:p>
        </p:txBody>
      </p:sp>
      <p:sp>
        <p:nvSpPr>
          <p:cNvPr id="13" name="TextBox 12">
            <a:extLst>
              <a:ext uri="{FF2B5EF4-FFF2-40B4-BE49-F238E27FC236}">
                <a16:creationId xmlns:a16="http://schemas.microsoft.com/office/drawing/2014/main" id="{D55B48BB-61F9-5495-C912-C29BD20331FB}"/>
              </a:ext>
            </a:extLst>
          </p:cNvPr>
          <p:cNvSpPr txBox="1"/>
          <p:nvPr/>
        </p:nvSpPr>
        <p:spPr>
          <a:xfrm>
            <a:off x="327004" y="5191452"/>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(ID </a:t>
            </a:r>
            <a:r>
              <a:rPr lang="en-IN" dirty="0">
                <a:solidFill>
                  <a:srgbClr val="834689"/>
                </a:solidFill>
                <a:latin typeface="Liberation Mono"/>
                <a:cs typeface="Arial" panose="020B0604020202020204" pitchFamily="34" charset="0"/>
              </a:rPr>
              <a:t>INTEGER</a:t>
            </a:r>
            <a:r>
              <a:rPr lang="en-IN" dirty="0">
                <a:latin typeface="Liberation Mono"/>
              </a:rPr>
              <a:t> </a:t>
            </a:r>
            <a:r>
              <a:rPr lang="en-US" dirty="0">
                <a:solidFill>
                  <a:srgbClr val="FD8603"/>
                </a:solidFill>
                <a:latin typeface="Liberation Mono"/>
              </a:rPr>
              <a:t>GENERATED ALWAYS AS (NEXTVAL('S1'))</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(ENAME,SALARY,COMM)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grpSp>
        <p:nvGrpSpPr>
          <p:cNvPr id="37" name="Group 36">
            <a:extLst>
              <a:ext uri="{FF2B5EF4-FFF2-40B4-BE49-F238E27FC236}">
                <a16:creationId xmlns:a16="http://schemas.microsoft.com/office/drawing/2014/main" id="{9D5F47B2-7EE2-746A-79DD-927D680A9118}"/>
              </a:ext>
            </a:extLst>
          </p:cNvPr>
          <p:cNvGrpSpPr/>
          <p:nvPr/>
        </p:nvGrpSpPr>
        <p:grpSpPr>
          <a:xfrm>
            <a:off x="4727848" y="3933056"/>
            <a:ext cx="1672283" cy="646331"/>
            <a:chOff x="4783757" y="3978930"/>
            <a:chExt cx="1672283" cy="646331"/>
          </a:xfrm>
        </p:grpSpPr>
        <p:grpSp>
          <p:nvGrpSpPr>
            <p:cNvPr id="32" name="Group 31">
              <a:extLst>
                <a:ext uri="{FF2B5EF4-FFF2-40B4-BE49-F238E27FC236}">
                  <a16:creationId xmlns:a16="http://schemas.microsoft.com/office/drawing/2014/main" id="{276CCBFF-A715-2D93-BC5D-B299C8B4A4A6}"/>
                </a:ext>
              </a:extLst>
            </p:cNvPr>
            <p:cNvGrpSpPr/>
            <p:nvPr/>
          </p:nvGrpSpPr>
          <p:grpSpPr>
            <a:xfrm>
              <a:off x="4783757" y="4149080"/>
              <a:ext cx="454086" cy="360040"/>
              <a:chOff x="4783757" y="4149080"/>
              <a:chExt cx="454086" cy="360040"/>
            </a:xfrm>
          </p:grpSpPr>
          <p:cxnSp>
            <p:nvCxnSpPr>
              <p:cNvPr id="28" name="Straight Arrow Connector 27">
                <a:extLst>
                  <a:ext uri="{FF2B5EF4-FFF2-40B4-BE49-F238E27FC236}">
                    <a16:creationId xmlns:a16="http://schemas.microsoft.com/office/drawing/2014/main" id="{3F44CEBA-8D38-DDEF-F171-766648315BAD}"/>
                  </a:ext>
                </a:extLst>
              </p:cNvPr>
              <p:cNvCxnSpPr>
                <a:cxnSpLocks/>
              </p:cNvCxnSpPr>
              <p:nvPr/>
            </p:nvCxnSpPr>
            <p:spPr>
              <a:xfrm>
                <a:off x="4799856" y="4149080"/>
                <a:ext cx="0" cy="36004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B442D8-9752-877F-DE4E-2822DC1A5709}"/>
                  </a:ext>
                </a:extLst>
              </p:cNvPr>
              <p:cNvCxnSpPr/>
              <p:nvPr/>
            </p:nvCxnSpPr>
            <p:spPr>
              <a:xfrm>
                <a:off x="4783757" y="4149080"/>
                <a:ext cx="454086"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879CCC72-33B1-CC71-AAB8-12D63B7678D8}"/>
                </a:ext>
              </a:extLst>
            </p:cNvPr>
            <p:cNvSpPr txBox="1"/>
            <p:nvPr/>
          </p:nvSpPr>
          <p:spPr>
            <a:xfrm>
              <a:off x="5159896" y="3978930"/>
              <a:ext cx="1296144" cy="646331"/>
            </a:xfrm>
            <a:prstGeom prst="rect">
              <a:avLst/>
            </a:prstGeom>
            <a:noFill/>
          </p:spPr>
          <p:txBody>
            <a:bodyPr wrap="square">
              <a:spAutoFit/>
            </a:bodyPr>
            <a:lstStyle/>
            <a:p>
              <a:r>
                <a:rPr lang="en-US" dirty="0">
                  <a:solidFill>
                    <a:srgbClr val="C00000"/>
                  </a:solidFill>
                  <a:latin typeface="Liberation Mono"/>
                </a:rPr>
                <a:t>where s1 is SEQUENCE</a:t>
              </a:r>
              <a:endParaRPr lang="en-IN" dirty="0">
                <a:solidFill>
                  <a:srgbClr val="C00000"/>
                </a:solidFill>
              </a:endParaRPr>
            </a:p>
          </p:txBody>
        </p:sp>
      </p:grpSp>
    </p:spTree>
    <p:extLst>
      <p:ext uri="{BB962C8B-B14F-4D97-AF65-F5344CB8AC3E}">
        <p14:creationId xmlns:p14="http://schemas.microsoft.com/office/powerpoint/2010/main" val="113287313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H2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fontScale="92500"/>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always as identity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0997539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707886"/>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a:t>
            </a:r>
            <a:r>
              <a:rPr lang="en-US" sz="2000" i="1" dirty="0">
                <a:solidFill>
                  <a:schemeClr val="accent4">
                    <a:lumMod val="50000"/>
                  </a:schemeClr>
                </a:solidFill>
                <a:latin typeface="Liberation Mono"/>
              </a:rPr>
              <a:t>GENERATED</a:t>
            </a:r>
            <a:r>
              <a:rPr lang="en-US" sz="2000" dirty="0">
                <a:solidFill>
                  <a:srgbClr val="000000"/>
                </a:solidFill>
                <a:latin typeface="Liberation Mono"/>
              </a:rPr>
              <a:t> </a:t>
            </a:r>
            <a:r>
              <a:rPr lang="en-US" sz="2000" i="1" dirty="0">
                <a:solidFill>
                  <a:schemeClr val="accent4">
                    <a:lumMod val="50000"/>
                  </a:schemeClr>
                </a:solidFill>
                <a:latin typeface="Liberation Mono"/>
              </a:rPr>
              <a:t>ALWAYS</a:t>
            </a:r>
            <a:r>
              <a:rPr lang="en-US" sz="2000" dirty="0">
                <a:solidFill>
                  <a:srgbClr val="000000"/>
                </a:solidFill>
                <a:latin typeface="Liberation Mono"/>
              </a:rPr>
              <a:t> </a:t>
            </a:r>
            <a:r>
              <a:rPr lang="en-US" sz="2000" i="1" dirty="0">
                <a:solidFill>
                  <a:schemeClr val="accent4">
                    <a:lumMod val="50000"/>
                  </a:schemeClr>
                </a:solidFill>
                <a:latin typeface="Liberation Mono"/>
              </a:rPr>
              <a:t>AS</a:t>
            </a:r>
            <a:r>
              <a:rPr lang="en-US" sz="2000" dirty="0">
                <a:solidFill>
                  <a:srgbClr val="000000"/>
                </a:solidFill>
                <a:latin typeface="Liberation Mono"/>
              </a:rPr>
              <a:t> </a:t>
            </a:r>
            <a:r>
              <a:rPr lang="en-US" sz="2000" i="1" dirty="0">
                <a:solidFill>
                  <a:schemeClr val="accent4">
                    <a:lumMod val="50000"/>
                  </a:schemeClr>
                </a:solidFill>
                <a:latin typeface="Liberation Mono"/>
              </a:rPr>
              <a:t>IDENTITY</a:t>
            </a:r>
            <a:r>
              <a:rPr lang="en-US" sz="2000" dirty="0">
                <a:solidFill>
                  <a:srgbClr val="000000"/>
                </a:solidFill>
                <a:latin typeface="Liberation Mono"/>
              </a:rPr>
              <a:t>(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r>
              <a:rPr lang="en-IN" sz="2000" dirty="0">
                <a:solidFill>
                  <a:schemeClr val="tx1">
                    <a:lumMod val="75000"/>
                    <a:lumOff val="25000"/>
                  </a:schemeClr>
                </a:solidFill>
                <a:latin typeface="Liberation Mono"/>
              </a:rPr>
              <a:t> </a:t>
            </a:r>
          </a:p>
        </p:txBody>
      </p:sp>
      <p:sp>
        <p:nvSpPr>
          <p:cNvPr id="2" name="Rectangle 1">
            <a:extLst>
              <a:ext uri="{FF2B5EF4-FFF2-40B4-BE49-F238E27FC236}">
                <a16:creationId xmlns:a16="http://schemas.microsoft.com/office/drawing/2014/main" id="{88BEC597-4A34-6604-E838-64BC9A6B00AB}"/>
              </a:ext>
            </a:extLst>
          </p:cNvPr>
          <p:cNvSpPr/>
          <p:nvPr/>
        </p:nvSpPr>
        <p:spPr>
          <a:xfrm>
            <a:off x="911424" y="1"/>
            <a:ext cx="9756576"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always as identity column</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38C1F74D-0D9A-8C90-7645-6467D3CC98F1}"/>
              </a:ext>
            </a:extLst>
          </p:cNvPr>
          <p:cNvSpPr txBox="1"/>
          <p:nvPr/>
        </p:nvSpPr>
        <p:spPr>
          <a:xfrm>
            <a:off x="190550" y="4005064"/>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ALWAYS</a:t>
            </a:r>
            <a:r>
              <a:rPr lang="en-IN" dirty="0">
                <a:latin typeface="Liberation Mono"/>
              </a:rPr>
              <a:t> </a:t>
            </a:r>
            <a:r>
              <a:rPr lang="en-IN" dirty="0">
                <a:solidFill>
                  <a:srgbClr val="FD8603"/>
                </a:solidFill>
                <a:latin typeface="Liberation Mono"/>
              </a:rPr>
              <a:t>AS</a:t>
            </a:r>
            <a:r>
              <a:rPr lang="en-IN" dirty="0">
                <a:latin typeface="Liberation Mono"/>
              </a:rPr>
              <a:t> </a:t>
            </a:r>
            <a:r>
              <a:rPr lang="en-IN" dirty="0">
                <a:solidFill>
                  <a:srgbClr val="FD8603"/>
                </a:solidFill>
                <a:latin typeface="Liberation Mono"/>
              </a:rPr>
              <a:t>IDENTITY</a:t>
            </a:r>
            <a:r>
              <a:rPr lang="en-IN" dirty="0">
                <a:latin typeface="Liberation Mono"/>
              </a:rPr>
              <a:t> (</a:t>
            </a:r>
            <a:r>
              <a:rPr lang="en-IN" dirty="0">
                <a:solidFill>
                  <a:srgbClr val="FD8603"/>
                </a:solidFill>
                <a:latin typeface="Liberation Mono"/>
              </a:rPr>
              <a:t>START</a:t>
            </a:r>
            <a:r>
              <a:rPr lang="en-IN" dirty="0">
                <a:latin typeface="Liberation Mono"/>
              </a:rPr>
              <a:t> </a:t>
            </a:r>
            <a:r>
              <a:rPr lang="en-IN" dirty="0">
                <a:solidFill>
                  <a:srgbClr val="FD8603"/>
                </a:solidFill>
                <a:latin typeface="Liberation Mono"/>
              </a:rPr>
              <a:t>WITH</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FD8603"/>
                </a:solidFill>
                <a:latin typeface="Liberation Mono"/>
              </a:rPr>
              <a:t>INCREMENT</a:t>
            </a:r>
            <a:r>
              <a:rPr lang="en-IN" dirty="0">
                <a:latin typeface="Liberation Mono"/>
              </a:rPr>
              <a:t> </a:t>
            </a:r>
            <a:r>
              <a:rPr lang="en-IN" dirty="0">
                <a:solidFill>
                  <a:srgbClr val="FD8603"/>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(ENAME,SALARY,COMM)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1FDD5F8E-721F-608D-F858-CE7B9670C860}"/>
              </a:ext>
            </a:extLst>
          </p:cNvPr>
          <p:cNvSpPr txBox="1"/>
          <p:nvPr/>
        </p:nvSpPr>
        <p:spPr>
          <a:xfrm>
            <a:off x="263352" y="1634896"/>
            <a:ext cx="6096000" cy="2185214"/>
          </a:xfrm>
          <a:prstGeom prst="rect">
            <a:avLst/>
          </a:prstGeom>
          <a:noFill/>
        </p:spPr>
        <p:txBody>
          <a:bodyPr wrap="square">
            <a:spAutoFit/>
          </a:bodyPr>
          <a:lstStyle/>
          <a:p>
            <a:r>
              <a:rPr lang="en-US" sz="2000" i="1" dirty="0">
                <a:solidFill>
                  <a:schemeClr val="accent4">
                    <a:lumMod val="50000"/>
                  </a:schemeClr>
                </a:solidFill>
                <a:latin typeface="Liberation Mono"/>
              </a:rPr>
              <a:t>sequenceOption</a:t>
            </a:r>
            <a:endParaRPr lang="en-US" sz="1800" i="1" dirty="0">
              <a:solidFill>
                <a:schemeClr val="accent4">
                  <a:lumMod val="50000"/>
                </a:schemeClr>
              </a:solidFill>
              <a:latin typeface="Liberation Mono"/>
            </a:endParaRPr>
          </a:p>
          <a:p>
            <a:endParaRPr lang="en-US" sz="800" i="1" dirty="0">
              <a:solidFill>
                <a:schemeClr val="accent4">
                  <a:lumMod val="50000"/>
                </a:schemeClr>
              </a:solidFill>
              <a:latin typeface="Liberation Mono"/>
            </a:endParaRPr>
          </a:p>
          <a:p>
            <a:pPr marL="457200" indent="-457200">
              <a:buAutoNum type="arabicPeriod"/>
            </a:pPr>
            <a:r>
              <a:rPr lang="en-US" sz="1800" dirty="0">
                <a:solidFill>
                  <a:srgbClr val="000000"/>
                </a:solidFill>
                <a:latin typeface="Liberation Mono"/>
              </a:rPr>
              <a:t>START WITH long</a:t>
            </a:r>
          </a:p>
          <a:p>
            <a:pPr marL="457200" indent="-457200">
              <a:buAutoNum type="arabicPeriod"/>
            </a:pPr>
            <a:r>
              <a:rPr lang="en-US" sz="1800" dirty="0">
                <a:solidFill>
                  <a:srgbClr val="000000"/>
                </a:solidFill>
                <a:latin typeface="Liberation Mono"/>
              </a:rPr>
              <a:t>INCREMENT BY long</a:t>
            </a:r>
          </a:p>
          <a:p>
            <a:pPr marL="457200" indent="-457200">
              <a:buAutoNum type="arabicPeriod"/>
            </a:pPr>
            <a:r>
              <a:rPr lang="en-US" sz="1800" dirty="0">
                <a:solidFill>
                  <a:srgbClr val="000000"/>
                </a:solidFill>
                <a:latin typeface="Liberation Mono"/>
              </a:rPr>
              <a:t>MAXVALUE long</a:t>
            </a:r>
          </a:p>
          <a:p>
            <a:pPr marL="457200" indent="-457200">
              <a:buAutoNum type="arabicPeriod"/>
            </a:pPr>
            <a:r>
              <a:rPr lang="en-US" sz="1800" dirty="0">
                <a:solidFill>
                  <a:srgbClr val="000000"/>
                </a:solidFill>
                <a:latin typeface="Liberation Mono"/>
              </a:rPr>
              <a:t>MINVALUE long</a:t>
            </a:r>
          </a:p>
          <a:p>
            <a:pPr marL="457200" indent="-457200">
              <a:buAutoNum type="arabicPeriod"/>
            </a:pPr>
            <a:r>
              <a:rPr lang="en-US" sz="1800" dirty="0">
                <a:solidFill>
                  <a:srgbClr val="000000"/>
                </a:solidFill>
                <a:latin typeface="Liberation Mono"/>
              </a:rPr>
              <a:t>CACHE long</a:t>
            </a:r>
          </a:p>
          <a:p>
            <a:pPr marL="457200" indent="-457200">
              <a:buAutoNum type="arabicPeriod"/>
            </a:pPr>
            <a:r>
              <a:rPr lang="en-US" sz="1800" dirty="0">
                <a:solidFill>
                  <a:srgbClr val="000000"/>
                </a:solidFill>
                <a:latin typeface="Liberation Mono"/>
              </a:rPr>
              <a:t>CYCLE</a:t>
            </a:r>
          </a:p>
        </p:txBody>
      </p:sp>
      <p:sp>
        <p:nvSpPr>
          <p:cNvPr id="9" name="TextBox 8">
            <a:extLst>
              <a:ext uri="{FF2B5EF4-FFF2-40B4-BE49-F238E27FC236}">
                <a16:creationId xmlns:a16="http://schemas.microsoft.com/office/drawing/2014/main" id="{BB990BB8-7B32-12D3-F729-35D674D56666}"/>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Identity column is a column generated with a sequence.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841128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in-memory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609376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MEMORY</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MEMORY</a:t>
            </a:r>
            <a:r>
              <a:rPr lang="en-IN" sz="2000" b="0" i="0" dirty="0">
                <a:solidFill>
                  <a:srgbClr val="000000"/>
                </a:solidFill>
                <a:effectLst/>
                <a:latin typeface="Liberation Mono"/>
              </a:rPr>
              <a:t> </a:t>
            </a:r>
            <a:r>
              <a:rPr lang="en-IN" sz="2000" dirty="0">
                <a:solidFill>
                  <a:srgbClr val="0077AA"/>
                </a:solidFill>
                <a:latin typeface="Liberation Mono"/>
              </a:rPr>
              <a:t>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98959" y="2420888"/>
            <a:ext cx="115932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MEMORY</a:t>
            </a:r>
            <a:r>
              <a:rPr lang="en-IN" dirty="0">
                <a:latin typeface="Liberation Mono"/>
              </a:rPr>
              <a:t> </a:t>
            </a:r>
            <a:r>
              <a:rPr lang="en-IN" dirty="0">
                <a:solidFill>
                  <a:srgbClr val="0077AA"/>
                </a:solidFill>
                <a:latin typeface="Liberation Mono"/>
              </a:rPr>
              <a:t>TABLE</a:t>
            </a:r>
            <a:r>
              <a:rPr lang="en-IN" dirty="0">
                <a:latin typeface="Liberation Mono"/>
              </a:rPr>
              <a:t> temp (c1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CHARACTER</a:t>
            </a:r>
            <a:r>
              <a:rPr lang="en-IN" dirty="0">
                <a:latin typeface="Liberation Mono"/>
              </a:rPr>
              <a:t>(10))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PERSISTENT</a:t>
            </a:r>
            <a:r>
              <a:rPr lang="en-IN" dirty="0">
                <a:latin typeface="Liberation Mono"/>
              </a:rPr>
              <a:t> ;</a:t>
            </a:r>
          </a:p>
        </p:txBody>
      </p:sp>
    </p:spTree>
    <p:extLst>
      <p:ext uri="{BB962C8B-B14F-4D97-AF65-F5344CB8AC3E}">
        <p14:creationId xmlns:p14="http://schemas.microsoft.com/office/powerpoint/2010/main" val="159985510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err="1">
                <a:solidFill>
                  <a:srgbClr val="FF9900"/>
                </a:solidFill>
                <a:latin typeface="Arial" pitchFamily="34" charset="0"/>
                <a:cs typeface="Arial" pitchFamily="34" charset="0"/>
              </a:rPr>
              <a:t>i</a:t>
            </a:r>
            <a:r>
              <a:rPr lang="en-IN" sz="3200" i="1" dirty="0" err="1">
                <a:solidFill>
                  <a:srgbClr val="FF9900"/>
                </a:solidFill>
                <a:latin typeface="Arial" pitchFamily="34" charset="0"/>
                <a:cs typeface="Arial" pitchFamily="34" charset="0"/>
              </a:rPr>
              <a:t>nsert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8817219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7D87F8DF-05A2-D7A6-C0B9-54648EF8FD38}"/>
              </a:ext>
            </a:extLst>
          </p:cNvPr>
          <p:cNvSpPr txBox="1"/>
          <p:nvPr/>
        </p:nvSpPr>
        <p:spPr>
          <a:xfrm>
            <a:off x="551384" y="764704"/>
            <a:ext cx="8839200" cy="369332"/>
          </a:xfrm>
          <a:prstGeom prst="rect">
            <a:avLst/>
          </a:prstGeom>
          <a:noFill/>
        </p:spPr>
        <p:txBody>
          <a:bodyPr wrap="square">
            <a:spAutoFit/>
          </a:bodyPr>
          <a:lstStyle/>
          <a:p>
            <a:r>
              <a:rPr lang="en-IN" dirty="0"/>
              <a:t>INSERT INTO T1(ENAME, HOBBIES) VALUES('SHARMIN', ARRAY['H1','H2','H3']);</a:t>
            </a:r>
          </a:p>
        </p:txBody>
      </p:sp>
    </p:spTree>
    <p:extLst>
      <p:ext uri="{BB962C8B-B14F-4D97-AF65-F5344CB8AC3E}">
        <p14:creationId xmlns:p14="http://schemas.microsoft.com/office/powerpoint/2010/main" val="138572728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2" name="Rectangle 1"/>
          <p:cNvSpPr/>
          <p:nvPr/>
        </p:nvSpPr>
        <p:spPr>
          <a:xfrm>
            <a:off x="191344" y="693857"/>
            <a:ext cx="9669635"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GOTO </a:t>
            </a:r>
            <a:r>
              <a:rPr lang="pt-BR" sz="2200" dirty="0">
                <a:solidFill>
                  <a:srgbClr val="FFFF00"/>
                </a:solidFill>
                <a:latin typeface="Consolas" panose="020B0609020204030204" pitchFamily="49" charset="0"/>
                <a:ea typeface="Calibri" panose="020F0502020204030204" pitchFamily="34" charset="0"/>
              </a:rPr>
              <a:t>C:\Program Files (x86)\H2\bin\h2.bat (run the .bat file)</a:t>
            </a:r>
            <a:endParaRPr lang="en-IN" sz="2200" b="1" dirty="0">
              <a:solidFill>
                <a:srgbClr val="FFFF00"/>
              </a:solidFill>
              <a:latin typeface="Consolas" panose="020B0609020204030204" pitchFamily="49" charset="0"/>
            </a:endParaRPr>
          </a:p>
        </p:txBody>
      </p:sp>
      <p:pic>
        <p:nvPicPr>
          <p:cNvPr id="13" name="Picture 12">
            <a:extLst>
              <a:ext uri="{FF2B5EF4-FFF2-40B4-BE49-F238E27FC236}">
                <a16:creationId xmlns:a16="http://schemas.microsoft.com/office/drawing/2014/main" id="{C0AF513B-51DA-F43A-42EA-4DB833AE991C}"/>
              </a:ext>
            </a:extLst>
          </p:cNvPr>
          <p:cNvPicPr>
            <a:picLocks noChangeAspect="1"/>
          </p:cNvPicPr>
          <p:nvPr/>
        </p:nvPicPr>
        <p:blipFill>
          <a:blip r:embed="rId2"/>
          <a:stretch>
            <a:fillRect/>
          </a:stretch>
        </p:blipFill>
        <p:spPr>
          <a:xfrm>
            <a:off x="191344" y="1233826"/>
            <a:ext cx="6936795" cy="5308896"/>
          </a:xfrm>
          <a:prstGeom prst="rect">
            <a:avLst/>
          </a:prstGeom>
        </p:spPr>
      </p:pic>
      <p:sp>
        <p:nvSpPr>
          <p:cNvPr id="3" name="TextBox 2">
            <a:extLst>
              <a:ext uri="{FF2B5EF4-FFF2-40B4-BE49-F238E27FC236}">
                <a16:creationId xmlns:a16="http://schemas.microsoft.com/office/drawing/2014/main" id="{611B7AEB-88A8-A80F-3D5E-0F860DBEF1B1}"/>
              </a:ext>
            </a:extLst>
          </p:cNvPr>
          <p:cNvSpPr txBox="1"/>
          <p:nvPr/>
        </p:nvSpPr>
        <p:spPr>
          <a:xfrm>
            <a:off x="2135560" y="5085184"/>
            <a:ext cx="563421" cy="461665"/>
          </a:xfrm>
          <a:prstGeom prst="rect">
            <a:avLst/>
          </a:prstGeom>
          <a:noFill/>
        </p:spPr>
        <p:txBody>
          <a:bodyPr wrap="square">
            <a:spAutoFit/>
          </a:bodyPr>
          <a:lstStyle/>
          <a:p>
            <a:r>
              <a:rPr lang="pt-BR" sz="2400" dirty="0">
                <a:solidFill>
                  <a:srgbClr val="FF0000"/>
                </a:solidFill>
                <a:latin typeface="Consolas" panose="020B0609020204030204" pitchFamily="49" charset="0"/>
                <a:ea typeface="Calibri" panose="020F0502020204030204" pitchFamily="34" charset="0"/>
              </a:rPr>
              <a:t>sa</a:t>
            </a:r>
            <a:endParaRPr lang="en-IN" sz="2400" dirty="0">
              <a:solidFill>
                <a:srgbClr val="FF0000"/>
              </a:solidFill>
            </a:endParaRPr>
          </a:p>
        </p:txBody>
      </p:sp>
    </p:spTree>
    <p:extLst>
      <p:ext uri="{BB962C8B-B14F-4D97-AF65-F5344CB8AC3E}">
        <p14:creationId xmlns:p14="http://schemas.microsoft.com/office/powerpoint/2010/main" val="2733507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216252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355338"/>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SCHEMA</a:t>
            </a:r>
          </a:p>
        </p:txBody>
      </p:sp>
      <p:sp>
        <p:nvSpPr>
          <p:cNvPr id="3" name="Rectangle 2"/>
          <p:cNvSpPr/>
          <p:nvPr/>
        </p:nvSpPr>
        <p:spPr>
          <a:xfrm>
            <a:off x="614569" y="1916832"/>
            <a:ext cx="9906000" cy="880369"/>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TABLES </a:t>
            </a:r>
            <a:r>
              <a:rPr lang="en-IN" dirty="0">
                <a:latin typeface="Liberation Mono"/>
                <a:ea typeface="Times New Roman" panose="02020603050405020304" pitchFamily="18" charset="0"/>
              </a:rPr>
              <a:t>FROM</a:t>
            </a:r>
            <a:r>
              <a:rPr lang="en-IN"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H2DB</a:t>
            </a:r>
            <a:r>
              <a:rPr lang="en-IN" dirty="0">
                <a:latin typeface="Liberation Mono"/>
                <a:ea typeface="Times New Roman" panose="02020603050405020304" pitchFamily="18" charset="0"/>
              </a:rPr>
              <a:t>;</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SCHEMAS </a:t>
            </a:r>
            <a:r>
              <a:rPr lang="en-IN" sz="2000" dirty="0">
                <a:solidFill>
                  <a:srgbClr val="A67F59"/>
                </a:solidFill>
                <a:latin typeface="Liberation Mono"/>
              </a:rPr>
              <a:t>| </a:t>
            </a:r>
            <a:r>
              <a:rPr lang="en-IN" sz="2000" dirty="0">
                <a:solidFill>
                  <a:srgbClr val="0077AA"/>
                </a:solidFill>
                <a:latin typeface="Liberation Mono"/>
              </a:rPr>
              <a:t>TABLES</a:t>
            </a:r>
            <a:r>
              <a:rPr lang="en-IN" sz="2000" dirty="0">
                <a:solidFill>
                  <a:srgbClr val="A67F59"/>
                </a:solidFill>
                <a:latin typeface="Liberation Mono"/>
              </a:rPr>
              <a:t> </a:t>
            </a:r>
            <a:r>
              <a:rPr lang="en-IN" sz="2000" dirty="0">
                <a:solidFill>
                  <a:srgbClr val="999999"/>
                </a:solidFill>
                <a:latin typeface="Liberation Mono"/>
              </a:rPr>
              <a:t>[</a:t>
            </a:r>
            <a:r>
              <a:rPr lang="en-IN" sz="2000" dirty="0">
                <a:latin typeface="Liberation Mono"/>
              </a:rPr>
              <a:t>FROM</a:t>
            </a:r>
            <a:r>
              <a:rPr lang="en-IN" sz="2000" dirty="0">
                <a:solidFill>
                  <a:srgbClr val="000000"/>
                </a:solidFill>
                <a:latin typeface="Liberation Mono"/>
              </a:rPr>
              <a:t> </a:t>
            </a:r>
            <a:r>
              <a:rPr lang="en-IN" sz="2000" dirty="0">
                <a:solidFill>
                  <a:srgbClr val="669900"/>
                </a:solidFill>
                <a:latin typeface="Liberation Mono"/>
              </a:rPr>
              <a:t>schemaName</a:t>
            </a:r>
            <a:r>
              <a:rPr lang="en-IN" sz="2000" dirty="0">
                <a:solidFill>
                  <a:srgbClr val="999999"/>
                </a:solidFill>
                <a:latin typeface="Liberation Mono"/>
              </a:rPr>
              <a:t>] </a:t>
            </a:r>
            <a:r>
              <a:rPr lang="en-IN" sz="2000" dirty="0">
                <a:solidFill>
                  <a:srgbClr val="000000"/>
                </a:solidFill>
                <a:latin typeface="Liberation Mono"/>
              </a:rPr>
              <a:t>}</a:t>
            </a:r>
            <a:endParaRPr lang="en-IN" sz="2000" dirty="0"/>
          </a:p>
        </p:txBody>
      </p:sp>
      <p:sp>
        <p:nvSpPr>
          <p:cNvPr id="7" name="Title 1">
            <a:extLst>
              <a:ext uri="{FF2B5EF4-FFF2-40B4-BE49-F238E27FC236}">
                <a16:creationId xmlns:a16="http://schemas.microsoft.com/office/drawing/2014/main" id="{B64A00B8-3F32-1186-E833-C3422211D6FB}"/>
              </a:ext>
            </a:extLst>
          </p:cNvPr>
          <p:cNvSpPr txBox="1">
            <a:spLocks/>
          </p:cNvSpPr>
          <p:nvPr/>
        </p:nvSpPr>
        <p:spPr>
          <a:xfrm>
            <a:off x="609600" y="3068960"/>
            <a:ext cx="109728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b="1" dirty="0">
                <a:latin typeface="Arial" pitchFamily="34" charset="0"/>
                <a:cs typeface="Arial" pitchFamily="34" charset="0"/>
              </a:rPr>
              <a:t>USE SCHEMA</a:t>
            </a:r>
          </a:p>
        </p:txBody>
      </p:sp>
      <p:sp>
        <p:nvSpPr>
          <p:cNvPr id="8" name="Rectangle 7">
            <a:extLst>
              <a:ext uri="{FF2B5EF4-FFF2-40B4-BE49-F238E27FC236}">
                <a16:creationId xmlns:a16="http://schemas.microsoft.com/office/drawing/2014/main" id="{EDE602EF-ED07-2024-11A5-4D45D762555E}"/>
              </a:ext>
            </a:extLst>
          </p:cNvPr>
          <p:cNvSpPr/>
          <p:nvPr/>
        </p:nvSpPr>
        <p:spPr>
          <a:xfrm>
            <a:off x="609600" y="4725144"/>
            <a:ext cx="8839200" cy="464871"/>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H2DB;</a:t>
            </a:r>
          </a:p>
        </p:txBody>
      </p:sp>
      <p:sp>
        <p:nvSpPr>
          <p:cNvPr id="9" name="Rectangle 8">
            <a:extLst>
              <a:ext uri="{FF2B5EF4-FFF2-40B4-BE49-F238E27FC236}">
                <a16:creationId xmlns:a16="http://schemas.microsoft.com/office/drawing/2014/main" id="{3E1166D5-13EA-00A3-E5C3-BA6D26005454}"/>
              </a:ext>
            </a:extLst>
          </p:cNvPr>
          <p:cNvSpPr/>
          <p:nvPr/>
        </p:nvSpPr>
        <p:spPr>
          <a:xfrm>
            <a:off x="609600" y="4217090"/>
            <a:ext cx="2162772"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schema_name</a:t>
            </a:r>
          </a:p>
        </p:txBody>
      </p:sp>
    </p:spTree>
    <p:extLst>
      <p:ext uri="{BB962C8B-B14F-4D97-AF65-F5344CB8AC3E}">
        <p14:creationId xmlns:p14="http://schemas.microsoft.com/office/powerpoint/2010/main" val="4034996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and DROP SCHEMA</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t>
            </a:r>
            <a:r>
              <a:rPr lang="en-US" dirty="0" err="1">
                <a:latin typeface="Liberation Mono"/>
              </a:rPr>
              <a:t>firstName</a:t>
            </a:r>
            <a:r>
              <a:rPr lang="en-US" dirty="0">
                <a:latin typeface="Liberation Mono"/>
              </a:rPr>
              <a:t>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drop schema</a:t>
            </a:r>
          </a:p>
        </p:txBody>
      </p:sp>
      <p:sp>
        <p:nvSpPr>
          <p:cNvPr id="6" name="Rectangle 5"/>
          <p:cNvSpPr/>
          <p:nvPr/>
        </p:nvSpPr>
        <p:spPr>
          <a:xfrm>
            <a:off x="263352" y="2044575"/>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latin typeface="Liberation Mono"/>
              </a:rPr>
              <a:t>H2DB</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solidFill>
                  <a:schemeClr val="tx1">
                    <a:lumMod val="65000"/>
                    <a:lumOff val="35000"/>
                  </a:schemeClr>
                </a:solidFill>
                <a:latin typeface="Liberation Mono"/>
              </a:rPr>
              <a:t>IF NOT EXISTS</a:t>
            </a:r>
            <a:r>
              <a:rPr lang="en-IN" dirty="0">
                <a:solidFill>
                  <a:srgbClr val="A67F59"/>
                </a:solidFill>
                <a:latin typeface="Liberation Mono"/>
              </a:rPr>
              <a:t> </a:t>
            </a:r>
            <a:r>
              <a:rPr lang="en-IN" dirty="0">
                <a:latin typeface="Liberation Mono"/>
              </a:rPr>
              <a:t>H2DB</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CREATE SCHEMA creates a new schema with the given name.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12776"/>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solidFill>
                  <a:srgbClr val="0077AA"/>
                </a:solidFill>
                <a:latin typeface="Liberation Mono"/>
              </a:rPr>
              <a:t>AUTHORIZATION </a:t>
            </a:r>
            <a:r>
              <a:rPr lang="en-IN" sz="2000" dirty="0">
                <a:latin typeface="Liberation Mono"/>
              </a:rPr>
              <a:t>ownerName</a:t>
            </a:r>
          </a:p>
        </p:txBody>
      </p:sp>
      <p:sp>
        <p:nvSpPr>
          <p:cNvPr id="2" name="Rectangle 1">
            <a:extLst>
              <a:ext uri="{FF2B5EF4-FFF2-40B4-BE49-F238E27FC236}">
                <a16:creationId xmlns:a16="http://schemas.microsoft.com/office/drawing/2014/main" id="{C84B1048-8328-D253-1A36-1E7347CBADB4}"/>
              </a:ext>
            </a:extLst>
          </p:cNvPr>
          <p:cNvSpPr/>
          <p:nvPr/>
        </p:nvSpPr>
        <p:spPr>
          <a:xfrm>
            <a:off x="263352" y="544522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solidFill>
                  <a:schemeClr val="tx1">
                    <a:lumMod val="65000"/>
                    <a:lumOff val="35000"/>
                  </a:schemeClr>
                </a:solidFill>
                <a:latin typeface="Liberation Mono"/>
              </a:rPr>
              <a:t>IF NOT EXISTS</a:t>
            </a:r>
            <a:r>
              <a:rPr lang="en-IN" dirty="0">
                <a:solidFill>
                  <a:srgbClr val="A67F59"/>
                </a:solidFill>
                <a:latin typeface="Liberation Mono"/>
              </a:rPr>
              <a:t>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p:txBody>
      </p:sp>
      <p:sp>
        <p:nvSpPr>
          <p:cNvPr id="3" name="Rectangle 2">
            <a:extLst>
              <a:ext uri="{FF2B5EF4-FFF2-40B4-BE49-F238E27FC236}">
                <a16:creationId xmlns:a16="http://schemas.microsoft.com/office/drawing/2014/main" id="{AB71C056-7C4D-252B-5717-C6399A62D5F7}"/>
              </a:ext>
            </a:extLst>
          </p:cNvPr>
          <p:cNvSpPr/>
          <p:nvPr/>
        </p:nvSpPr>
        <p:spPr>
          <a:xfrm>
            <a:off x="263352" y="3356992"/>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DROP SCHEMA will drop the existing schema.</a:t>
            </a:r>
          </a:p>
        </p:txBody>
      </p:sp>
      <p:sp>
        <p:nvSpPr>
          <p:cNvPr id="5" name="Rectangle 4">
            <a:extLst>
              <a:ext uri="{FF2B5EF4-FFF2-40B4-BE49-F238E27FC236}">
                <a16:creationId xmlns:a16="http://schemas.microsoft.com/office/drawing/2014/main" id="{E47C98AE-ED7B-7496-78AD-F04026512752}"/>
              </a:ext>
            </a:extLst>
          </p:cNvPr>
          <p:cNvSpPr/>
          <p:nvPr/>
        </p:nvSpPr>
        <p:spPr>
          <a:xfrm>
            <a:off x="263352" y="4797152"/>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RESTRICT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CASCADE</a:t>
            </a:r>
            <a:r>
              <a:rPr lang="en-IN" sz="2000" dirty="0">
                <a:solidFill>
                  <a:srgbClr val="0077AA"/>
                </a:solidFill>
                <a:latin typeface="Liberation Mono"/>
              </a:rPr>
              <a:t> </a:t>
            </a:r>
            <a:r>
              <a:rPr lang="en-IN" sz="2000" dirty="0">
                <a:latin typeface="Liberation Mono"/>
              </a:rPr>
              <a:t>]</a:t>
            </a:r>
          </a:p>
        </p:txBody>
      </p:sp>
      <p:sp>
        <p:nvSpPr>
          <p:cNvPr id="13" name="TextBox 12">
            <a:extLst>
              <a:ext uri="{FF2B5EF4-FFF2-40B4-BE49-F238E27FC236}">
                <a16:creationId xmlns:a16="http://schemas.microsoft.com/office/drawing/2014/main" id="{FE0D621C-B7EA-005E-2D73-82FBDAEDE0E2}"/>
              </a:ext>
            </a:extLst>
          </p:cNvPr>
          <p:cNvSpPr txBox="1"/>
          <p:nvPr/>
        </p:nvSpPr>
        <p:spPr>
          <a:xfrm>
            <a:off x="263352" y="3933056"/>
            <a:ext cx="1159328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The command will fail if objects in this schema exist and the RESTRICT clause is used (the default). All objects in this schema are dropped as well if the CASCADE clause is used.</a:t>
            </a:r>
          </a:p>
        </p:txBody>
      </p:sp>
    </p:spTree>
    <p:extLst>
      <p:ext uri="{BB962C8B-B14F-4D97-AF65-F5344CB8AC3E}">
        <p14:creationId xmlns:p14="http://schemas.microsoft.com/office/powerpoint/2010/main" val="25050488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203915759"/>
              </p:ext>
            </p:extLst>
          </p:nvPr>
        </p:nvGraphicFramePr>
        <p:xfrm>
          <a:off x="191344" y="2545432"/>
          <a:ext cx="11737305" cy="1102360"/>
        </p:xfrm>
        <a:graphic>
          <a:graphicData uri="http://schemas.openxmlformats.org/drawingml/2006/table">
            <a:tbl>
              <a:tblPr firstRow="1" bandRow="1">
                <a:tableStyleId>{2D5ABB26-0587-4C30-8999-92F81FD0307C}</a:tableStyleId>
              </a:tblPr>
              <a:tblGrid>
                <a:gridCol w="3739790">
                  <a:extLst>
                    <a:ext uri="{9D8B030D-6E8A-4147-A177-3AD203B41FA5}">
                      <a16:colId xmlns:a16="http://schemas.microsoft.com/office/drawing/2014/main" val="20000"/>
                    </a:ext>
                  </a:extLst>
                </a:gridCol>
                <a:gridCol w="560906">
                  <a:extLst>
                    <a:ext uri="{9D8B030D-6E8A-4147-A177-3AD203B41FA5}">
                      <a16:colId xmlns:a16="http://schemas.microsoft.com/office/drawing/2014/main" val="20001"/>
                    </a:ext>
                  </a:extLst>
                </a:gridCol>
                <a:gridCol w="560906">
                  <a:extLst>
                    <a:ext uri="{9D8B030D-6E8A-4147-A177-3AD203B41FA5}">
                      <a16:colId xmlns:a16="http://schemas.microsoft.com/office/drawing/2014/main" val="20002"/>
                    </a:ext>
                  </a:extLst>
                </a:gridCol>
                <a:gridCol w="560906">
                  <a:extLst>
                    <a:ext uri="{9D8B030D-6E8A-4147-A177-3AD203B41FA5}">
                      <a16:colId xmlns:a16="http://schemas.microsoft.com/office/drawing/2014/main" val="20003"/>
                    </a:ext>
                  </a:extLst>
                </a:gridCol>
                <a:gridCol w="560906">
                  <a:extLst>
                    <a:ext uri="{9D8B030D-6E8A-4147-A177-3AD203B41FA5}">
                      <a16:colId xmlns:a16="http://schemas.microsoft.com/office/drawing/2014/main" val="20004"/>
                    </a:ext>
                  </a:extLst>
                </a:gridCol>
                <a:gridCol w="560906">
                  <a:extLst>
                    <a:ext uri="{9D8B030D-6E8A-4147-A177-3AD203B41FA5}">
                      <a16:colId xmlns:a16="http://schemas.microsoft.com/office/drawing/2014/main" val="20005"/>
                    </a:ext>
                  </a:extLst>
                </a:gridCol>
                <a:gridCol w="560906">
                  <a:extLst>
                    <a:ext uri="{9D8B030D-6E8A-4147-A177-3AD203B41FA5}">
                      <a16:colId xmlns:a16="http://schemas.microsoft.com/office/drawing/2014/main" val="20006"/>
                    </a:ext>
                  </a:extLst>
                </a:gridCol>
                <a:gridCol w="560906">
                  <a:extLst>
                    <a:ext uri="{9D8B030D-6E8A-4147-A177-3AD203B41FA5}">
                      <a16:colId xmlns:a16="http://schemas.microsoft.com/office/drawing/2014/main" val="20007"/>
                    </a:ext>
                  </a:extLst>
                </a:gridCol>
                <a:gridCol w="560906">
                  <a:extLst>
                    <a:ext uri="{9D8B030D-6E8A-4147-A177-3AD203B41FA5}">
                      <a16:colId xmlns:a16="http://schemas.microsoft.com/office/drawing/2014/main" val="20008"/>
                    </a:ext>
                  </a:extLst>
                </a:gridCol>
                <a:gridCol w="560906">
                  <a:extLst>
                    <a:ext uri="{9D8B030D-6E8A-4147-A177-3AD203B41FA5}">
                      <a16:colId xmlns:a16="http://schemas.microsoft.com/office/drawing/2014/main" val="20009"/>
                    </a:ext>
                  </a:extLst>
                </a:gridCol>
                <a:gridCol w="560906">
                  <a:extLst>
                    <a:ext uri="{9D8B030D-6E8A-4147-A177-3AD203B41FA5}">
                      <a16:colId xmlns:a16="http://schemas.microsoft.com/office/drawing/2014/main" val="20010"/>
                    </a:ext>
                  </a:extLst>
                </a:gridCol>
                <a:gridCol w="2388455">
                  <a:extLst>
                    <a:ext uri="{9D8B030D-6E8A-4147-A177-3AD203B41FA5}">
                      <a16:colId xmlns:a16="http://schemas.microsoft.com/office/drawing/2014/main" val="20011"/>
                    </a:ext>
                  </a:extLst>
                </a:gridCol>
              </a:tblGrid>
              <a:tr h="370840">
                <a:tc>
                  <a:txBody>
                    <a:bodyPr/>
                    <a:lstStyle/>
                    <a:p>
                      <a:r>
                        <a:rPr lang="en-IN" dirty="0">
                          <a:latin typeface="Arial" panose="020B0604020202020204" pitchFamily="34" charset="0"/>
                          <a:cs typeface="Arial" panose="020B0604020202020204" pitchFamily="34" charset="0"/>
                        </a:rPr>
                        <a:t>ENAME</a:t>
                      </a:r>
                      <a:r>
                        <a:rPr lang="en-IN" baseline="0"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LENGTH</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latin typeface="Arial" panose="020B0604020202020204" pitchFamily="34" charset="0"/>
                          <a:cs typeface="Arial" panose="020B0604020202020204" pitchFamily="34" charset="0"/>
                        </a:rPr>
                        <a:t>ENAME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IN" dirty="0">
                          <a:latin typeface="Arial" panose="020B0604020202020204" pitchFamily="34" charset="0"/>
                          <a:cs typeface="Arial" panose="020B0604020202020204" pitchFamily="34" charset="0"/>
                        </a:rPr>
                        <a:t>ENAME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a:t>
                      </a:r>
                      <a:r>
                        <a:rPr lang="en-IN"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0248516"/>
                  </a:ext>
                </a:extLst>
              </a:tr>
            </a:tbl>
          </a:graphicData>
        </a:graphic>
      </p:graphicFrame>
      <p:sp>
        <p:nvSpPr>
          <p:cNvPr id="4" name="Rectangle 3"/>
          <p:cNvSpPr/>
          <p:nvPr/>
        </p:nvSpPr>
        <p:spPr>
          <a:xfrm>
            <a:off x="131679" y="167382"/>
            <a:ext cx="8700625"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character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 varchar varying (varchar)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spTree>
    <p:extLst>
      <p:ext uri="{BB962C8B-B14F-4D97-AF65-F5344CB8AC3E}">
        <p14:creationId xmlns:p14="http://schemas.microsoft.com/office/powerpoint/2010/main" val="7805892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866513702"/>
              </p:ext>
            </p:extLst>
          </p:nvPr>
        </p:nvGraphicFramePr>
        <p:xfrm>
          <a:off x="119336" y="620688"/>
          <a:ext cx="11953328" cy="3840480"/>
        </p:xfrm>
        <a:graphic>
          <a:graphicData uri="http://schemas.openxmlformats.org/drawingml/2006/table">
            <a:tbl>
              <a:tblPr firstRow="1" bandRow="1">
                <a:tableStyleId>{5940675A-B579-460E-94D1-54222C63F5DA}</a:tableStyleId>
              </a:tblPr>
              <a:tblGrid>
                <a:gridCol w="4205800">
                  <a:extLst>
                    <a:ext uri="{9D8B030D-6E8A-4147-A177-3AD203B41FA5}">
                      <a16:colId xmlns:a16="http://schemas.microsoft.com/office/drawing/2014/main" val="20000"/>
                    </a:ext>
                  </a:extLst>
                </a:gridCol>
                <a:gridCol w="2058896">
                  <a:extLst>
                    <a:ext uri="{9D8B030D-6E8A-4147-A177-3AD203B41FA5}">
                      <a16:colId xmlns:a16="http://schemas.microsoft.com/office/drawing/2014/main" val="20001"/>
                    </a:ext>
                  </a:extLst>
                </a:gridCol>
                <a:gridCol w="5688632">
                  <a:extLst>
                    <a:ext uri="{9D8B030D-6E8A-4147-A177-3AD203B41FA5}">
                      <a16:colId xmlns:a16="http://schemas.microsoft.com/office/drawing/2014/main" val="20002"/>
                    </a:ext>
                  </a:extLst>
                </a:gridCol>
              </a:tblGrid>
              <a:tr h="281384">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Size</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Description</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lang="en-IN" sz="1800" dirty="0">
                          <a:latin typeface="Arial" panose="020B0604020202020204" pitchFamily="34" charset="0"/>
                          <a:cs typeface="Arial" panose="020B0604020202020204" pitchFamily="34" charset="0"/>
                        </a:rPr>
                        <a:t> [ (</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 ]</a:t>
                      </a:r>
                    </a:p>
                  </a:txBody>
                  <a:tcPr marL="91428" marR="91428" anchor="ctr"/>
                </a:tc>
                <a:tc>
                  <a:txBody>
                    <a:bodyPr/>
                    <a:lstStyle/>
                    <a:p>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US" sz="1800" b="0" kern="1200" dirty="0">
                          <a:solidFill>
                            <a:schemeClr val="tx1"/>
                          </a:solidFill>
                          <a:effectLst/>
                          <a:latin typeface="Arial" panose="020B0604020202020204" pitchFamily="34" charset="0"/>
                          <a:cs typeface="Arial" panose="020B0604020202020204" pitchFamily="34" charset="0"/>
                        </a:rPr>
                        <a:t>A Unicode String of fixed length. </a:t>
                      </a:r>
                      <a:r>
                        <a:rPr kumimoji="0" lang="en-US" sz="1800" b="0" i="0" kern="1200" dirty="0">
                          <a:solidFill>
                            <a:schemeClr val="tx1"/>
                          </a:solidFill>
                          <a:effectLst/>
                          <a:latin typeface="Arial" panose="020B0604020202020204" pitchFamily="34" charset="0"/>
                          <a:ea typeface="+mn-ea"/>
                          <a:cs typeface="Arial" panose="020B0604020202020204" pitchFamily="34" charset="0"/>
                        </a:rPr>
                        <a:t>If length is not specified, 1 character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kumimoji="0" lang="en-IN" sz="1800" b="0" i="0" kern="1200" dirty="0">
                          <a:solidFill>
                            <a:schemeClr val="tx1"/>
                          </a:solidFill>
                          <a:effectLst/>
                          <a:latin typeface="Arial" panose="020B0604020202020204" pitchFamily="34" charset="0"/>
                          <a:ea typeface="+mn-ea"/>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VARCHAR_IGNORECASE</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BINARY</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Represents a binary string (byte array) of fixed predefined length. If length is not specified, 1 byte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BINARY</a:t>
                      </a:r>
                      <a:r>
                        <a:rPr lang="en-IN" sz="1800"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Represents a byte array. 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147424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49387</TotalTime>
  <Words>55483</Words>
  <Application>Microsoft Office PowerPoint</Application>
  <PresentationFormat>Widescreen</PresentationFormat>
  <Paragraphs>6750</Paragraphs>
  <Slides>520</Slides>
  <Notes>35</Notes>
  <HiddenSlides>0</HiddenSlides>
  <MMClips>0</MMClips>
  <ScaleCrop>false</ScaleCrop>
  <HeadingPairs>
    <vt:vector size="6" baseType="variant">
      <vt:variant>
        <vt:lpstr>Fonts Used</vt:lpstr>
      </vt:variant>
      <vt:variant>
        <vt:i4>31</vt:i4>
      </vt:variant>
      <vt:variant>
        <vt:lpstr>Theme</vt:lpstr>
      </vt:variant>
      <vt:variant>
        <vt:i4>1</vt:i4>
      </vt:variant>
      <vt:variant>
        <vt:lpstr>Slide Titles</vt:lpstr>
      </vt:variant>
      <vt:variant>
        <vt:i4>520</vt:i4>
      </vt:variant>
    </vt:vector>
  </HeadingPairs>
  <TitlesOfParts>
    <vt:vector size="552" baseType="lpstr">
      <vt:lpstr>SimSun</vt:lpstr>
      <vt:lpstr>Arial</vt:lpstr>
      <vt:lpstr>Arial</vt:lpstr>
      <vt:lpstr>Bookman Old Style</vt:lpstr>
      <vt:lpstr>Calibri</vt:lpstr>
      <vt:lpstr>Cambria</vt:lpstr>
      <vt:lpstr>Consolas</vt:lpstr>
      <vt:lpstr>Courier New</vt:lpstr>
      <vt:lpstr>erdana</vt:lpstr>
      <vt:lpstr>Gill Sans MT</vt:lpstr>
      <vt:lpstr>Gill Sans MT (Body)</vt:lpstr>
      <vt:lpstr>Helvetica</vt:lpstr>
      <vt:lpstr>Helvetica Neue</vt:lpstr>
      <vt:lpstr>inherit</vt:lpstr>
      <vt:lpstr>inter-regular</vt:lpstr>
      <vt:lpstr>inter-regular</vt:lpstr>
      <vt:lpstr>Liberation Mono</vt:lpstr>
      <vt:lpstr>NexusSans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Wingdings</vt:lpstr>
      <vt:lpstr>Wingdings 3</vt:lpstr>
      <vt:lpstr>Work Sans</vt:lpstr>
      <vt:lpstr>Origin</vt:lpstr>
      <vt:lpstr>Database Technologies – H2 Database</vt:lpstr>
      <vt:lpstr>PowerPoint Presentation</vt:lpstr>
      <vt:lpstr>PowerPoint Presentation</vt:lpstr>
      <vt:lpstr>PowerPoint Presentation</vt:lpstr>
      <vt:lpstr>SHOW SCHEMA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11060</cp:revision>
  <dcterms:created xsi:type="dcterms:W3CDTF">2015-10-09T06:09:34Z</dcterms:created>
  <dcterms:modified xsi:type="dcterms:W3CDTF">2023-05-08T07:38:47Z</dcterms:modified>
</cp:coreProperties>
</file>